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0"/>
  </p:notesMasterIdLst>
  <p:sldIdLst>
    <p:sldId id="256" r:id="rId2"/>
    <p:sldId id="258" r:id="rId3"/>
    <p:sldId id="262" r:id="rId4"/>
    <p:sldId id="275" r:id="rId5"/>
    <p:sldId id="272" r:id="rId6"/>
    <p:sldId id="273" r:id="rId7"/>
    <p:sldId id="274"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2A4E"/>
    <a:srgbClr val="D64459"/>
    <a:srgbClr val="FFCD18"/>
    <a:srgbClr val="557AB3"/>
    <a:srgbClr val="12294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71429" autoAdjust="0"/>
  </p:normalViewPr>
  <p:slideViewPr>
    <p:cSldViewPr snapToGrid="0" snapToObjects="1">
      <p:cViewPr varScale="1">
        <p:scale>
          <a:sx n="79" d="100"/>
          <a:sy n="79" d="100"/>
        </p:scale>
        <p:origin x="2358" y="108"/>
      </p:cViewPr>
      <p:guideLst/>
    </p:cSldViewPr>
  </p:slideViewPr>
  <p:notesTextViewPr>
    <p:cViewPr>
      <p:scale>
        <a:sx n="1" d="1"/>
        <a:sy n="1" d="1"/>
      </p:scale>
      <p:origin x="0" y="0"/>
    </p:cViewPr>
  </p:notesTextViewPr>
  <p:notesViewPr>
    <p:cSldViewPr snapToGrid="0" snapToObjects="1">
      <p:cViewPr varScale="1">
        <p:scale>
          <a:sx n="84" d="100"/>
          <a:sy n="84" d="100"/>
        </p:scale>
        <p:origin x="391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DD734E-9698-B943-9D3F-7F40DC3C236F}" type="datetimeFigureOut">
              <a:rPr lang="en-US" smtClean="0"/>
              <a:t>8/5/2025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5C6562-D4D0-4742-8BF9-46DEE901D8F8}" type="slidenum">
              <a:rPr lang="en-US" smtClean="0"/>
              <a:t>‹#›</a:t>
            </a:fld>
            <a:endParaRPr lang="en-US"/>
          </a:p>
        </p:txBody>
      </p:sp>
    </p:spTree>
    <p:extLst>
      <p:ext uri="{BB962C8B-B14F-4D97-AF65-F5344CB8AC3E}">
        <p14:creationId xmlns:p14="http://schemas.microsoft.com/office/powerpoint/2010/main" val="1786318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Greetings, welcome to the 2024 Freestanding Ambulatory Surgical Facility (FASF) Survey Refresher Presentation. I am Mariama Simmons, Chief of Outpatient Quality Reporting Initiatives and the FASF survey administrator here at the Maryland Health Care Commission. This presentation will provide you with guidance on how to complete the annual FASF Survey.</a:t>
            </a:r>
          </a:p>
          <a:p>
            <a:endParaRPr lang="en-US" dirty="0"/>
          </a:p>
        </p:txBody>
      </p:sp>
      <p:sp>
        <p:nvSpPr>
          <p:cNvPr id="4" name="Slide Number Placeholder 3"/>
          <p:cNvSpPr>
            <a:spLocks noGrp="1"/>
          </p:cNvSpPr>
          <p:nvPr>
            <p:ph type="sldNum" sz="quarter" idx="5"/>
          </p:nvPr>
        </p:nvSpPr>
        <p:spPr/>
        <p:txBody>
          <a:bodyPr/>
          <a:lstStyle/>
          <a:p>
            <a:fld id="{FE5C6562-D4D0-4742-8BF9-46DEE901D8F8}" type="slidenum">
              <a:rPr lang="en-US" smtClean="0"/>
              <a:t>1</a:t>
            </a:fld>
            <a:endParaRPr lang="en-US"/>
          </a:p>
        </p:txBody>
      </p:sp>
    </p:spTree>
    <p:extLst>
      <p:ext uri="{BB962C8B-B14F-4D97-AF65-F5344CB8AC3E}">
        <p14:creationId xmlns:p14="http://schemas.microsoft.com/office/powerpoint/2010/main" val="4220616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State regulation, COMAR 10.24.04, requires that all licensed freestanding ambulatory surgical facilities complete an annual survey. The purpose of data collection is to maintain a level of transparency and oversight of all licensed health facilities across the state.</a:t>
            </a:r>
          </a:p>
          <a:p>
            <a:r>
              <a:rPr lang="en-US" sz="1200" kern="1200" dirty="0">
                <a:solidFill>
                  <a:schemeClr val="tx1"/>
                </a:solidFill>
                <a:effectLst/>
                <a:latin typeface="+mn-lt"/>
                <a:ea typeface="+mn-ea"/>
                <a:cs typeface="+mn-cs"/>
              </a:rPr>
              <a:t>The data collected from the FASF survey is used to help make decisions in the planning needs of the Certificate of Need Program. These planning activities include but are not limited to ensuring Marylanders have access to high quality health care services regardless of the jurisdiction they live in.</a:t>
            </a:r>
          </a:p>
          <a:p>
            <a:r>
              <a:rPr lang="en-US" sz="1200" kern="1200" dirty="0">
                <a:solidFill>
                  <a:schemeClr val="tx1"/>
                </a:solidFill>
                <a:effectLst/>
                <a:latin typeface="+mn-lt"/>
                <a:ea typeface="+mn-ea"/>
                <a:cs typeface="+mn-cs"/>
              </a:rPr>
              <a:t>The data collected is also used to help consumers make informed decisions about their health care needs. Various results from the survey are published on the  Commission’s Consumer Quality Reporting Website. The link on this slide will take you to the website, which includes data on the quality of care provided in several healthcare settings such as ASCs, hospitals, nursing homes, and a host of other resources. </a:t>
            </a:r>
          </a:p>
          <a:p>
            <a:endParaRPr lang="en-US" dirty="0"/>
          </a:p>
        </p:txBody>
      </p:sp>
      <p:sp>
        <p:nvSpPr>
          <p:cNvPr id="4" name="Slide Number Placeholder 3"/>
          <p:cNvSpPr>
            <a:spLocks noGrp="1"/>
          </p:cNvSpPr>
          <p:nvPr>
            <p:ph type="sldNum" sz="quarter" idx="5"/>
          </p:nvPr>
        </p:nvSpPr>
        <p:spPr/>
        <p:txBody>
          <a:bodyPr/>
          <a:lstStyle/>
          <a:p>
            <a:fld id="{FE5C6562-D4D0-4742-8BF9-46DEE901D8F8}" type="slidenum">
              <a:rPr lang="en-US" smtClean="0"/>
              <a:t>2</a:t>
            </a:fld>
            <a:endParaRPr lang="en-US"/>
          </a:p>
        </p:txBody>
      </p:sp>
    </p:spTree>
    <p:extLst>
      <p:ext uri="{BB962C8B-B14F-4D97-AF65-F5344CB8AC3E}">
        <p14:creationId xmlns:p14="http://schemas.microsoft.com/office/powerpoint/2010/main" val="1877318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As the survey administrator, it is my goal to minimize the burden of reporting given I understand everyone has a lot on their plates. As I try to minimize that burden, please understand that my work is very important as I review and analyze the submitted data. It is very important that you provide correct and accurate information about your facility and the populations you serve. For the 2024 calendar year, the survey was revamped to include questions that help the survey better align with the requirements of the Certificate of Need State Health Plan. Before I review those changes with you, let’s discuss items that did not change.</a:t>
            </a:r>
          </a:p>
          <a:p>
            <a:pPr lvl="0"/>
            <a:r>
              <a:rPr lang="en-US" sz="1200" kern="1200" dirty="0">
                <a:solidFill>
                  <a:schemeClr val="tx1"/>
                </a:solidFill>
                <a:effectLst/>
                <a:latin typeface="+mn-lt"/>
                <a:ea typeface="+mn-ea"/>
                <a:cs typeface="+mn-cs"/>
              </a:rPr>
              <a:t>If you have completed an annual survey in the past, we’ve pre-populated your responses for questions that we do not expect to change from year to year. Such as your operating and procedure room configurations. It’s important to always check any pre-populated data to ensure the information is still accurate. </a:t>
            </a:r>
          </a:p>
          <a:p>
            <a:pPr lvl="0"/>
            <a:r>
              <a:rPr lang="en-US" sz="1200" kern="1200" dirty="0">
                <a:solidFill>
                  <a:schemeClr val="tx1"/>
                </a:solidFill>
                <a:effectLst/>
                <a:latin typeface="+mn-lt"/>
                <a:ea typeface="+mn-ea"/>
                <a:cs typeface="+mn-cs"/>
              </a:rPr>
              <a:t>The survey software has internal system checks to ensure you are providing the most accurate information where possible. For example, fields that only accept numeric digits when numbers are requested. Calculating and summing financial data that has been entered. Requiring subset of questions have an answer when a question is answered in a particular way. There are other examples, and the system provides error messages, though they are located at the bottom of each page when a system validation check is incorrect. I hope with future surveys to move those error messages closer to the question that is drawing the error.</a:t>
            </a:r>
          </a:p>
          <a:p>
            <a:pPr lvl="0"/>
            <a:r>
              <a:rPr lang="en-US" sz="1200" kern="1200" dirty="0">
                <a:solidFill>
                  <a:schemeClr val="tx1"/>
                </a:solidFill>
                <a:effectLst/>
                <a:latin typeface="+mn-lt"/>
                <a:ea typeface="+mn-ea"/>
                <a:cs typeface="+mn-cs"/>
              </a:rPr>
              <a:t>You can complete the survey at your pace, as long as you save your work. If you must wait for information from other departments at your facility, be sure to complete the other sections of your survey while you wait for that information.</a:t>
            </a:r>
          </a:p>
          <a:p>
            <a:pPr lvl="0"/>
            <a:r>
              <a:rPr lang="en-US" sz="1200" kern="1200" dirty="0">
                <a:solidFill>
                  <a:schemeClr val="tx1"/>
                </a:solidFill>
                <a:effectLst/>
                <a:latin typeface="+mn-lt"/>
                <a:ea typeface="+mn-ea"/>
                <a:cs typeface="+mn-cs"/>
              </a:rPr>
              <a:t>In the Utilization section, you are able to upload your CPT and ZIP code data right into the system </a:t>
            </a:r>
          </a:p>
          <a:p>
            <a:pPr lvl="0"/>
            <a:r>
              <a:rPr lang="en-US" sz="1200" kern="1200" dirty="0">
                <a:solidFill>
                  <a:schemeClr val="tx1"/>
                </a:solidFill>
                <a:effectLst/>
                <a:latin typeface="+mn-lt"/>
                <a:ea typeface="+mn-ea"/>
                <a:cs typeface="+mn-cs"/>
              </a:rPr>
              <a:t>as long as the Excel file of the data is formatted correctly. The Excel should be formatted where it is only one sheet, not a workbook, having only the CPT or ZIP codes in the first column and the case count in the second column. No other pieces of data should be included in the Excel sheet. I will show you in the demonstration where you can find the formatted Excel file. If you ever have issues uploading your data file, please do not spend too much time trying as this part of the application can be finicky. Immediately email me the file with your facility ID and I will assist you. </a:t>
            </a:r>
          </a:p>
          <a:p>
            <a:pPr lvl="0"/>
            <a:r>
              <a:rPr lang="en-US" sz="1200" kern="1200" dirty="0">
                <a:solidFill>
                  <a:schemeClr val="tx1"/>
                </a:solidFill>
                <a:effectLst/>
                <a:latin typeface="+mn-lt"/>
                <a:ea typeface="+mn-ea"/>
                <a:cs typeface="+mn-cs"/>
              </a:rPr>
              <a:t>There are other areas that will be familiar to you if you’ve previously completed a survey, so let’s move on to the newest updates.</a:t>
            </a:r>
          </a:p>
          <a:p>
            <a:r>
              <a:rPr lang="en-US" sz="1200" kern="1200" dirty="0">
                <a:solidFill>
                  <a:schemeClr val="tx1"/>
                </a:solidFill>
                <a:effectLst/>
                <a:latin typeface="+mn-lt"/>
                <a:ea typeface="+mn-ea"/>
                <a:cs typeface="+mn-cs"/>
              </a:rPr>
              <a:t>Within the Facility Contact Information:</a:t>
            </a:r>
          </a:p>
          <a:p>
            <a:pPr lvl="0"/>
            <a:r>
              <a:rPr lang="en-US" sz="1200" kern="1200" dirty="0">
                <a:solidFill>
                  <a:schemeClr val="tx1"/>
                </a:solidFill>
                <a:effectLst/>
                <a:latin typeface="+mn-lt"/>
                <a:ea typeface="+mn-ea"/>
                <a:cs typeface="+mn-cs"/>
              </a:rPr>
              <a:t>We are no longer looking for an office fax number. We realize that the system of faxing may be antiquated at this time</a:t>
            </a:r>
          </a:p>
          <a:p>
            <a:r>
              <a:rPr lang="en-US" sz="1200" kern="1200" dirty="0">
                <a:solidFill>
                  <a:schemeClr val="tx1"/>
                </a:solidFill>
                <a:effectLst/>
                <a:latin typeface="+mn-lt"/>
                <a:ea typeface="+mn-ea"/>
                <a:cs typeface="+mn-cs"/>
              </a:rPr>
              <a:t>In Part 1 – Operational Status and Ownership; for Question 4, we’ve added a question about ownership by private equity firms. We are learning the influx of private equity firms in other industries such as nursing homes, so we want to begin to understand how this ownership structure impacts the freestanding surgical industry.</a:t>
            </a:r>
          </a:p>
          <a:p>
            <a:r>
              <a:rPr lang="en-US" sz="1200" kern="1200" dirty="0">
                <a:solidFill>
                  <a:schemeClr val="tx1"/>
                </a:solidFill>
                <a:effectLst/>
                <a:latin typeface="+mn-lt"/>
                <a:ea typeface="+mn-ea"/>
                <a:cs typeface="+mn-cs"/>
              </a:rPr>
              <a:t>In Part 2 – Services and Administration, you will notice a slight name change for this section, it was previously services and staffing</a:t>
            </a:r>
          </a:p>
          <a:p>
            <a:pPr lvl="0"/>
            <a:r>
              <a:rPr lang="en-US" sz="1200" kern="1200" dirty="0">
                <a:solidFill>
                  <a:schemeClr val="tx1"/>
                </a:solidFill>
                <a:effectLst/>
                <a:latin typeface="+mn-lt"/>
                <a:ea typeface="+mn-ea"/>
                <a:cs typeface="+mn-cs"/>
              </a:rPr>
              <a:t>We’ve updated the specialty categories to include the specialties that were often written in from the “other” field such as Dental. Please pay attention to that so that you’re not writing in a specialty that is already listed.</a:t>
            </a:r>
          </a:p>
          <a:p>
            <a:pPr lvl="0"/>
            <a:r>
              <a:rPr lang="en-US" sz="1200" kern="1200" dirty="0">
                <a:solidFill>
                  <a:schemeClr val="tx1"/>
                </a:solidFill>
                <a:effectLst/>
                <a:latin typeface="+mn-lt"/>
                <a:ea typeface="+mn-ea"/>
                <a:cs typeface="+mn-cs"/>
              </a:rPr>
              <a:t>As Maryland is so centrally connected to other surrounding states, we’ve asked a question to understand if your practitioners (surgeons, anesthesiologists) have privileges at surrounding state hospitals.</a:t>
            </a:r>
          </a:p>
          <a:p>
            <a:r>
              <a:rPr lang="en-US" sz="1200" kern="1200" dirty="0">
                <a:solidFill>
                  <a:schemeClr val="tx1"/>
                </a:solidFill>
                <a:effectLst/>
                <a:latin typeface="+mn-lt"/>
                <a:ea typeface="+mn-ea"/>
                <a:cs typeface="+mn-cs"/>
              </a:rPr>
              <a:t>In Part 3 – Utilization</a:t>
            </a:r>
          </a:p>
          <a:p>
            <a:pPr lvl="0"/>
            <a:r>
              <a:rPr lang="en-US" sz="1200" kern="1200" dirty="0">
                <a:solidFill>
                  <a:schemeClr val="tx1"/>
                </a:solidFill>
                <a:effectLst/>
                <a:latin typeface="+mn-lt"/>
                <a:ea typeface="+mn-ea"/>
                <a:cs typeface="+mn-cs"/>
              </a:rPr>
              <a:t>To algin with the Commission regulations, we added a question about whether your faciality has a special purpose operating room and how many days of the year operating rooms are used.  This question only applies if your facility has at least one operating room</a:t>
            </a:r>
          </a:p>
          <a:p>
            <a:pPr lvl="0"/>
            <a:r>
              <a:rPr lang="en-US" sz="1200" kern="1200" dirty="0">
                <a:solidFill>
                  <a:schemeClr val="tx1"/>
                </a:solidFill>
                <a:effectLst/>
                <a:latin typeface="+mn-lt"/>
                <a:ea typeface="+mn-ea"/>
                <a:cs typeface="+mn-cs"/>
              </a:rPr>
              <a:t>You will hear more about social determinants of health and so to support the understanding of how social determinants of health are factored into the care you provide your patients, we are collecting demographic data of your patients. We want the unique count of patients in age groups, race classification, and primary insurance status.</a:t>
            </a:r>
          </a:p>
          <a:p>
            <a:pPr lvl="0"/>
            <a:r>
              <a:rPr lang="en-US" sz="1200" kern="1200" dirty="0">
                <a:solidFill>
                  <a:schemeClr val="tx1"/>
                </a:solidFill>
                <a:effectLst/>
                <a:latin typeface="+mn-lt"/>
                <a:ea typeface="+mn-ea"/>
                <a:cs typeface="+mn-cs"/>
              </a:rPr>
              <a:t>We also want to know how many patients, if any, have you had to correct a previous surgery on. So these are patients that had their initial surgery at your facility and are having to come back to your facility again because the initial surgery did not result in optimal health </a:t>
            </a:r>
          </a:p>
          <a:p>
            <a:r>
              <a:rPr lang="en-US" sz="1200" kern="1200" dirty="0">
                <a:solidFill>
                  <a:schemeClr val="tx1"/>
                </a:solidFill>
                <a:effectLst/>
                <a:latin typeface="+mn-lt"/>
                <a:ea typeface="+mn-ea"/>
                <a:cs typeface="+mn-cs"/>
              </a:rPr>
              <a:t>In Part 4 – Financing</a:t>
            </a:r>
          </a:p>
          <a:p>
            <a:pPr lvl="0"/>
            <a:r>
              <a:rPr lang="en-US" sz="1200" kern="1200" dirty="0">
                <a:solidFill>
                  <a:schemeClr val="tx1"/>
                </a:solidFill>
                <a:effectLst/>
                <a:latin typeface="+mn-lt"/>
                <a:ea typeface="+mn-ea"/>
                <a:cs typeface="+mn-cs"/>
              </a:rPr>
              <a:t>A question has been added which speaks to the total operating expense number for your facility. This number is to help us better calculate charity care allowances as expressed in the state health plan</a:t>
            </a:r>
          </a:p>
          <a:p>
            <a:r>
              <a:rPr lang="en-US" sz="1200" kern="1200" dirty="0">
                <a:solidFill>
                  <a:schemeClr val="tx1"/>
                </a:solidFill>
                <a:effectLst/>
                <a:latin typeface="+mn-lt"/>
                <a:ea typeface="+mn-ea"/>
                <a:cs typeface="+mn-cs"/>
              </a:rPr>
              <a:t>And Lastly in Part 5 – Patient Quality and Safety – this section also received a slight name change. We are looking to understand what steps your facility is taking to recognize and address factors of social determinants of health of your patients. </a:t>
            </a:r>
          </a:p>
          <a:p>
            <a:pPr lvl="0"/>
            <a:r>
              <a:rPr lang="en-US" sz="1200" kern="1200" dirty="0">
                <a:solidFill>
                  <a:schemeClr val="tx1"/>
                </a:solidFill>
                <a:effectLst/>
                <a:latin typeface="+mn-lt"/>
                <a:ea typeface="+mn-ea"/>
                <a:cs typeface="+mn-cs"/>
              </a:rPr>
              <a:t>Also as you know, for those facilities that report data to the federal government, there is a push for freestanding surgical centers to begin reporting to the Outpatient and Ambulatory Surgery (OAS) CAHPS survey. The CAHPS  is the Consumer Assessment of Healthcare Providers and Systems that are currently collected for other industries such as hospitals. So we have added a question on our survey to see how many facilities are reporting that information. </a:t>
            </a:r>
          </a:p>
          <a:p>
            <a:endParaRPr lang="en-US" dirty="0"/>
          </a:p>
        </p:txBody>
      </p:sp>
      <p:sp>
        <p:nvSpPr>
          <p:cNvPr id="4" name="Slide Number Placeholder 3"/>
          <p:cNvSpPr>
            <a:spLocks noGrp="1"/>
          </p:cNvSpPr>
          <p:nvPr>
            <p:ph type="sldNum" sz="quarter" idx="5"/>
          </p:nvPr>
        </p:nvSpPr>
        <p:spPr/>
        <p:txBody>
          <a:bodyPr/>
          <a:lstStyle/>
          <a:p>
            <a:fld id="{FE5C6562-D4D0-4742-8BF9-46DEE901D8F8}" type="slidenum">
              <a:rPr lang="en-US" smtClean="0"/>
              <a:t>3</a:t>
            </a:fld>
            <a:endParaRPr lang="en-US"/>
          </a:p>
        </p:txBody>
      </p:sp>
    </p:spTree>
    <p:extLst>
      <p:ext uri="{BB962C8B-B14F-4D97-AF65-F5344CB8AC3E}">
        <p14:creationId xmlns:p14="http://schemas.microsoft.com/office/powerpoint/2010/main" val="507950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Live demonstration showing the areas discussed above. This is on our test server as we are making the final cosmetic polishes and bear with me to resolve any system glitches that may come up.</a:t>
            </a:r>
          </a:p>
          <a:p>
            <a:endParaRPr lang="en-US" dirty="0"/>
          </a:p>
        </p:txBody>
      </p:sp>
      <p:sp>
        <p:nvSpPr>
          <p:cNvPr id="4" name="Slide Number Placeholder 3"/>
          <p:cNvSpPr>
            <a:spLocks noGrp="1"/>
          </p:cNvSpPr>
          <p:nvPr>
            <p:ph type="sldNum" sz="quarter" idx="5"/>
          </p:nvPr>
        </p:nvSpPr>
        <p:spPr/>
        <p:txBody>
          <a:bodyPr/>
          <a:lstStyle/>
          <a:p>
            <a:fld id="{FE5C6562-D4D0-4742-8BF9-46DEE901D8F8}" type="slidenum">
              <a:rPr lang="en-US" smtClean="0"/>
              <a:t>4</a:t>
            </a:fld>
            <a:endParaRPr lang="en-US"/>
          </a:p>
        </p:txBody>
      </p:sp>
    </p:spTree>
    <p:extLst>
      <p:ext uri="{BB962C8B-B14F-4D97-AF65-F5344CB8AC3E}">
        <p14:creationId xmlns:p14="http://schemas.microsoft.com/office/powerpoint/2010/main" val="3454991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There are a few key tips on this slide that I will not read as some of them were mentioned in my previous slides. The main message I want to convey here is that I am available to answer questions and provide any support you may need to complete the survey. The survey only consists of 28 questions though they are separated into various sections, please keep in mind the survey close date and submit your survey on time. I will send reminder messages, if you receive an email from me about the submission of your survey, please keep in mind that I run programs to periodically identify the status of each facility, so if you think you submitted your survey but receive an email from me saying otherwise, then you should check to ensure you’ve clicked the “submit” button once you see the green check marks on the main landing page. </a:t>
            </a:r>
          </a:p>
          <a:p>
            <a:endParaRPr lang="en-US" dirty="0"/>
          </a:p>
        </p:txBody>
      </p:sp>
      <p:sp>
        <p:nvSpPr>
          <p:cNvPr id="4" name="Slide Number Placeholder 3"/>
          <p:cNvSpPr>
            <a:spLocks noGrp="1"/>
          </p:cNvSpPr>
          <p:nvPr>
            <p:ph type="sldNum" sz="quarter" idx="5"/>
          </p:nvPr>
        </p:nvSpPr>
        <p:spPr/>
        <p:txBody>
          <a:bodyPr/>
          <a:lstStyle/>
          <a:p>
            <a:fld id="{FE5C6562-D4D0-4742-8BF9-46DEE901D8F8}" type="slidenum">
              <a:rPr lang="en-US" smtClean="0"/>
              <a:t>5</a:t>
            </a:fld>
            <a:endParaRPr lang="en-US"/>
          </a:p>
        </p:txBody>
      </p:sp>
    </p:spTree>
    <p:extLst>
      <p:ext uri="{BB962C8B-B14F-4D97-AF65-F5344CB8AC3E}">
        <p14:creationId xmlns:p14="http://schemas.microsoft.com/office/powerpoint/2010/main" val="4153505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Now that we have talked about the features, let’s talk about when you can expect to receive the survey. The 2024 survey logon information will be emailed next Monday, August 4, 2025. As required by state regulations, you will have 45 business days to complete the survey. This would make the survey deadline somewhere in the week of October 6</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2025. Please share this information with your contacts from other ASCs and encourage them to reach out to me if they did not receive this presentation as they may have not provided me updated contact information. </a:t>
            </a:r>
          </a:p>
          <a:p>
            <a:endParaRPr lang="en-US" dirty="0"/>
          </a:p>
        </p:txBody>
      </p:sp>
      <p:sp>
        <p:nvSpPr>
          <p:cNvPr id="4" name="Slide Number Placeholder 3"/>
          <p:cNvSpPr>
            <a:spLocks noGrp="1"/>
          </p:cNvSpPr>
          <p:nvPr>
            <p:ph type="sldNum" sz="quarter" idx="5"/>
          </p:nvPr>
        </p:nvSpPr>
        <p:spPr/>
        <p:txBody>
          <a:bodyPr/>
          <a:lstStyle/>
          <a:p>
            <a:fld id="{FE5C6562-D4D0-4742-8BF9-46DEE901D8F8}" type="slidenum">
              <a:rPr lang="en-US" smtClean="0"/>
              <a:t>6</a:t>
            </a:fld>
            <a:endParaRPr lang="en-US"/>
          </a:p>
        </p:txBody>
      </p:sp>
    </p:spTree>
    <p:extLst>
      <p:ext uri="{BB962C8B-B14F-4D97-AF65-F5344CB8AC3E}">
        <p14:creationId xmlns:p14="http://schemas.microsoft.com/office/powerpoint/2010/main" val="2908075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addition to reaching out to me, this slide shows where you can access information on how to complete the survey. The link here takes you to the provider side of the consumer website where I have placed all the resource information such as the blank surveys, the FAQs, the instructional guide, and our State COMAR regulations. </a:t>
            </a:r>
          </a:p>
          <a:p>
            <a:r>
              <a:rPr lang="en-US" sz="1200" kern="1200" dirty="0">
                <a:solidFill>
                  <a:schemeClr val="tx1"/>
                </a:solidFill>
                <a:effectLst/>
                <a:latin typeface="+mn-lt"/>
                <a:ea typeface="+mn-ea"/>
                <a:cs typeface="+mn-cs"/>
              </a:rPr>
              <a:t>Speaking of the instructional guide, remember it is also available on the survey application located on the main landing page where you enter your Facility ID and Password. </a:t>
            </a:r>
          </a:p>
          <a:p>
            <a:endParaRPr lang="en-US" dirty="0"/>
          </a:p>
        </p:txBody>
      </p:sp>
      <p:sp>
        <p:nvSpPr>
          <p:cNvPr id="4" name="Slide Number Placeholder 3"/>
          <p:cNvSpPr>
            <a:spLocks noGrp="1"/>
          </p:cNvSpPr>
          <p:nvPr>
            <p:ph type="sldNum" sz="quarter" idx="5"/>
          </p:nvPr>
        </p:nvSpPr>
        <p:spPr/>
        <p:txBody>
          <a:bodyPr/>
          <a:lstStyle/>
          <a:p>
            <a:fld id="{FE5C6562-D4D0-4742-8BF9-46DEE901D8F8}" type="slidenum">
              <a:rPr lang="en-US" smtClean="0"/>
              <a:t>7</a:t>
            </a:fld>
            <a:endParaRPr lang="en-US"/>
          </a:p>
        </p:txBody>
      </p:sp>
    </p:spTree>
    <p:extLst>
      <p:ext uri="{BB962C8B-B14F-4D97-AF65-F5344CB8AC3E}">
        <p14:creationId xmlns:p14="http://schemas.microsoft.com/office/powerpoint/2010/main" val="3879820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We have reached the end of my presentation. I hope this information was helpful and if you have any questions, do not hesitate to contact me. Please also update your records that my email changed due to my new married name. My office is operating on a hybrid telework schedule, so I am in the office Mondays and Tuesdays if you call my office line. I make it a point to check my voicemails more frequently during the survey period, and I also encourage you to call my cell or to email me. My office hours also vary during the survey period, but I am usually available from 9 a.m. to 5 p.m. on most days. Thank you again for listening and be well. </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E5C6562-D4D0-4742-8BF9-46DEE901D8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97385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A148476-4621-D748-A410-E49F0B9ECFE6}"/>
              </a:ext>
            </a:extLst>
          </p:cNvPr>
          <p:cNvSpPr/>
          <p:nvPr userDrawn="1"/>
        </p:nvSpPr>
        <p:spPr>
          <a:xfrm>
            <a:off x="294640" y="274320"/>
            <a:ext cx="11633200" cy="62788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154955" y="2099733"/>
            <a:ext cx="8825658" cy="2677648"/>
          </a:xfrm>
          <a:prstGeom prst="rect">
            <a:avLst/>
          </a:prstGeom>
        </p:spPr>
        <p:txBody>
          <a:bodyPr anchor="b"/>
          <a:lstStyle>
            <a:lvl1pPr>
              <a:defRPr sz="5400">
                <a:solidFill>
                  <a:schemeClr val="bg1"/>
                </a:solidFill>
              </a:defRPr>
            </a:lvl1pPr>
          </a:lstStyle>
          <a:p>
            <a:r>
              <a:rPr lang="en-US" dirty="0"/>
              <a:t>Click to edit Master title style</a:t>
            </a:r>
          </a:p>
        </p:txBody>
      </p:sp>
      <p:sp>
        <p:nvSpPr>
          <p:cNvPr id="3" name="Subtitle 2"/>
          <p:cNvSpPr>
            <a:spLocks noGrp="1"/>
          </p:cNvSpPr>
          <p:nvPr>
            <p:ph type="subTitle" idx="1"/>
          </p:nvPr>
        </p:nvSpPr>
        <p:spPr bwMode="gray">
          <a:xfrm>
            <a:off x="1154955" y="4777380"/>
            <a:ext cx="8825658" cy="861420"/>
          </a:xfrm>
          <a:prstGeom prst="rect">
            <a:avLst/>
          </a:prstGeo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Rectangle 7">
            <a:extLst>
              <a:ext uri="{FF2B5EF4-FFF2-40B4-BE49-F238E27FC236}">
                <a16:creationId xmlns:a16="http://schemas.microsoft.com/office/drawing/2014/main" id="{EB8DD7CB-710E-C94D-B410-D962731EBA05}"/>
              </a:ext>
            </a:extLst>
          </p:cNvPr>
          <p:cNvSpPr/>
          <p:nvPr userDrawn="1"/>
        </p:nvSpPr>
        <p:spPr>
          <a:xfrm>
            <a:off x="10543785" y="-175793"/>
            <a:ext cx="693175" cy="11114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Graphic 9">
            <a:extLst>
              <a:ext uri="{FF2B5EF4-FFF2-40B4-BE49-F238E27FC236}">
                <a16:creationId xmlns:a16="http://schemas.microsoft.com/office/drawing/2014/main" id="{57F5E51C-6CE7-FA43-A32A-B2653A26B7E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594585" y="281408"/>
            <a:ext cx="596154" cy="59615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281A6DA2-D32B-AF40-A826-C62007773CF4}"/>
              </a:ext>
            </a:extLst>
          </p:cNvPr>
          <p:cNvSpPr>
            <a:spLocks noGrp="1"/>
          </p:cNvSpPr>
          <p:nvPr>
            <p:ph type="title"/>
          </p:nvPr>
        </p:nvSpPr>
        <p:spPr bwMode="gray">
          <a:xfrm>
            <a:off x="743585" y="2885261"/>
            <a:ext cx="4901842" cy="1607227"/>
          </a:xfrm>
          <a:prstGeom prst="rect">
            <a:avLst/>
          </a:prstGeom>
        </p:spPr>
        <p:txBody>
          <a:bodyPr vert="horz" lIns="91440" tIns="45720" rIns="91440" bIns="45720" rtlCol="0" anchor="ctr">
            <a:noAutofit/>
          </a:bodyPr>
          <a:lstStyle/>
          <a:p>
            <a:r>
              <a:rPr lang="en-US" dirty="0"/>
              <a:t>Click to edit Master title style</a:t>
            </a:r>
          </a:p>
        </p:txBody>
      </p:sp>
      <p:sp>
        <p:nvSpPr>
          <p:cNvPr id="2" name="Rectangle 1">
            <a:extLst>
              <a:ext uri="{FF2B5EF4-FFF2-40B4-BE49-F238E27FC236}">
                <a16:creationId xmlns:a16="http://schemas.microsoft.com/office/drawing/2014/main" id="{F368D900-EBA8-2647-974D-70E387B05D05}"/>
              </a:ext>
            </a:extLst>
          </p:cNvPr>
          <p:cNvSpPr/>
          <p:nvPr userDrawn="1"/>
        </p:nvSpPr>
        <p:spPr>
          <a:xfrm>
            <a:off x="-1" y="0"/>
            <a:ext cx="9481931" cy="23655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5">
            <a:extLst>
              <a:ext uri="{FF2B5EF4-FFF2-40B4-BE49-F238E27FC236}">
                <a16:creationId xmlns:a16="http://schemas.microsoft.com/office/drawing/2014/main" id="{D4BE84B5-1C14-5547-A099-2DB926383281}"/>
              </a:ext>
            </a:extLst>
          </p:cNvPr>
          <p:cNvSpPr>
            <a:spLocks noGrp="1"/>
          </p:cNvSpPr>
          <p:nvPr>
            <p:ph type="body" sz="quarter" idx="13"/>
          </p:nvPr>
        </p:nvSpPr>
        <p:spPr>
          <a:xfrm>
            <a:off x="6390282" y="3250096"/>
            <a:ext cx="4902200" cy="2136775"/>
          </a:xfrm>
        </p:spPr>
        <p:txBody>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a:extLst>
              <a:ext uri="{FF2B5EF4-FFF2-40B4-BE49-F238E27FC236}">
                <a16:creationId xmlns:a16="http://schemas.microsoft.com/office/drawing/2014/main" id="{88953DC4-3AC7-FB47-9D02-87213A2C6129}"/>
              </a:ext>
            </a:extLst>
          </p:cNvPr>
          <p:cNvCxnSpPr>
            <a:cxnSpLocks/>
          </p:cNvCxnSpPr>
          <p:nvPr userDrawn="1"/>
        </p:nvCxnSpPr>
        <p:spPr>
          <a:xfrm>
            <a:off x="5919578" y="3250096"/>
            <a:ext cx="0" cy="2276061"/>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86438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77511" y="1987431"/>
            <a:ext cx="3099544" cy="576262"/>
          </a:xfrm>
          <a:prstGeom prst="rect">
            <a:avLst/>
          </a:prstGeom>
        </p:spPr>
        <p:txBody>
          <a:bodyPr anchor="b">
            <a:noAutofit/>
          </a:bodyPr>
          <a:lstStyle>
            <a:lvl1pPr marL="0" indent="0">
              <a:buNone/>
              <a:defRPr sz="24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6" name="Text Placeholder 3"/>
          <p:cNvSpPr>
            <a:spLocks noGrp="1"/>
          </p:cNvSpPr>
          <p:nvPr>
            <p:ph type="body" sz="half" idx="15"/>
          </p:nvPr>
        </p:nvSpPr>
        <p:spPr>
          <a:xfrm>
            <a:off x="777510" y="2563693"/>
            <a:ext cx="3099545" cy="2847293"/>
          </a:xfrm>
          <a:prstGeom prst="rect">
            <a:avLst/>
          </a:prstGeo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326071" y="1987429"/>
            <a:ext cx="3099543" cy="576262"/>
          </a:xfrm>
          <a:prstGeom prst="rect">
            <a:avLst/>
          </a:prstGeom>
        </p:spPr>
        <p:txBody>
          <a:bodyPr anchor="b">
            <a:noAutofit/>
          </a:bodyPr>
          <a:lstStyle>
            <a:lvl1pPr marL="0" indent="0">
              <a:buNone/>
              <a:defRPr sz="24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9" name="Text Placeholder 3"/>
          <p:cNvSpPr>
            <a:spLocks noGrp="1"/>
          </p:cNvSpPr>
          <p:nvPr>
            <p:ph type="body" sz="half" idx="16"/>
          </p:nvPr>
        </p:nvSpPr>
        <p:spPr>
          <a:xfrm>
            <a:off x="4326071" y="2563692"/>
            <a:ext cx="3099543" cy="2847293"/>
          </a:xfrm>
          <a:prstGeom prst="rect">
            <a:avLst/>
          </a:prstGeo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02552" y="1987430"/>
            <a:ext cx="3156067" cy="576262"/>
          </a:xfrm>
          <a:prstGeom prst="rect">
            <a:avLst/>
          </a:prstGeom>
        </p:spPr>
        <p:txBody>
          <a:bodyPr anchor="b">
            <a:noAutofit/>
          </a:bodyPr>
          <a:lstStyle>
            <a:lvl1pPr marL="0" indent="0">
              <a:buNone/>
              <a:defRPr sz="24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3"/>
          <p:cNvSpPr>
            <a:spLocks noGrp="1"/>
          </p:cNvSpPr>
          <p:nvPr>
            <p:ph type="body" sz="half" idx="17"/>
          </p:nvPr>
        </p:nvSpPr>
        <p:spPr>
          <a:xfrm>
            <a:off x="7802758" y="2563691"/>
            <a:ext cx="3155873" cy="2847293"/>
          </a:xfrm>
          <a:prstGeom prst="rect">
            <a:avLst/>
          </a:prstGeo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a:cxnSpLocks/>
          </p:cNvCxnSpPr>
          <p:nvPr/>
        </p:nvCxnSpPr>
        <p:spPr>
          <a:xfrm>
            <a:off x="4072755" y="1918485"/>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a:cxnSpLocks/>
          </p:cNvCxnSpPr>
          <p:nvPr/>
        </p:nvCxnSpPr>
        <p:spPr>
          <a:xfrm>
            <a:off x="7605777" y="1953562"/>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15" name="Title Placeholder 1">
            <a:extLst>
              <a:ext uri="{FF2B5EF4-FFF2-40B4-BE49-F238E27FC236}">
                <a16:creationId xmlns:a16="http://schemas.microsoft.com/office/drawing/2014/main" id="{4E4399FE-038B-6A45-A4F5-D8A712BD6A12}"/>
              </a:ext>
            </a:extLst>
          </p:cNvPr>
          <p:cNvSpPr>
            <a:spLocks noGrp="1"/>
          </p:cNvSpPr>
          <p:nvPr>
            <p:ph type="title"/>
          </p:nvPr>
        </p:nvSpPr>
        <p:spPr bwMode="gray">
          <a:xfrm>
            <a:off x="667782" y="604985"/>
            <a:ext cx="8761413" cy="706964"/>
          </a:xfrm>
          <a:prstGeom prst="rect">
            <a:avLst/>
          </a:prstGeom>
        </p:spPr>
        <p:txBody>
          <a:bodyPr vert="horz" lIns="91440" tIns="45720" rIns="91440" bIns="45720" rtlCol="0" anchor="ctr">
            <a:noAutofit/>
          </a:bodyPr>
          <a:lstStyle/>
          <a:p>
            <a:r>
              <a:rPr lang="en-US" dirty="0"/>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DC0C8BD-B591-A74A-8012-911474557A10}"/>
              </a:ext>
            </a:extLst>
          </p:cNvPr>
          <p:cNvSpPr/>
          <p:nvPr userDrawn="1"/>
        </p:nvSpPr>
        <p:spPr>
          <a:xfrm>
            <a:off x="10614991" y="-1"/>
            <a:ext cx="1577009" cy="6858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7" name="Rectangle 6">
            <a:extLst>
              <a:ext uri="{FF2B5EF4-FFF2-40B4-BE49-F238E27FC236}">
                <a16:creationId xmlns:a16="http://schemas.microsoft.com/office/drawing/2014/main" id="{8A148476-4621-D748-A410-E49F0B9ECFE6}"/>
              </a:ext>
            </a:extLst>
          </p:cNvPr>
          <p:cNvSpPr/>
          <p:nvPr userDrawn="1"/>
        </p:nvSpPr>
        <p:spPr>
          <a:xfrm>
            <a:off x="5267738" y="274320"/>
            <a:ext cx="6660101" cy="62788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281531" y="1794933"/>
            <a:ext cx="4671391" cy="2677648"/>
          </a:xfrm>
          <a:prstGeom prst="rect">
            <a:avLst/>
          </a:prstGeom>
        </p:spPr>
        <p:txBody>
          <a:bodyPr anchor="b"/>
          <a:lstStyle>
            <a:lvl1pPr>
              <a:defRPr sz="5400">
                <a:solidFill>
                  <a:schemeClr val="bg1"/>
                </a:solidFill>
              </a:defRPr>
            </a:lvl1pPr>
          </a:lstStyle>
          <a:p>
            <a:r>
              <a:rPr lang="en-US" dirty="0"/>
              <a:t>Click to edit Master title style</a:t>
            </a:r>
          </a:p>
        </p:txBody>
      </p:sp>
      <p:sp>
        <p:nvSpPr>
          <p:cNvPr id="3" name="Subtitle 2"/>
          <p:cNvSpPr>
            <a:spLocks noGrp="1"/>
          </p:cNvSpPr>
          <p:nvPr>
            <p:ph type="subTitle" idx="1"/>
          </p:nvPr>
        </p:nvSpPr>
        <p:spPr bwMode="gray">
          <a:xfrm>
            <a:off x="6281531" y="4892770"/>
            <a:ext cx="4671391" cy="861420"/>
          </a:xfrm>
          <a:prstGeom prst="rect">
            <a:avLst/>
          </a:prstGeo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6" name="Graphic 5">
            <a:extLst>
              <a:ext uri="{FF2B5EF4-FFF2-40B4-BE49-F238E27FC236}">
                <a16:creationId xmlns:a16="http://schemas.microsoft.com/office/drawing/2014/main" id="{817E51E8-BF33-504B-9EA2-B4170C0FBA9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97835" y="829733"/>
            <a:ext cx="3251200" cy="965200"/>
          </a:xfrm>
          <a:prstGeom prst="rect">
            <a:avLst/>
          </a:prstGeom>
        </p:spPr>
      </p:pic>
    </p:spTree>
    <p:extLst>
      <p:ext uri="{BB962C8B-B14F-4D97-AF65-F5344CB8AC3E}">
        <p14:creationId xmlns:p14="http://schemas.microsoft.com/office/powerpoint/2010/main" val="1225745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62854" y="1984637"/>
            <a:ext cx="10466292" cy="3416300"/>
          </a:xfrm>
          <a:prstGeom prst="rect">
            <a:avLst/>
          </a:prstGeom>
        </p:spPr>
        <p:txBody>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a:extLst>
              <a:ext uri="{FF2B5EF4-FFF2-40B4-BE49-F238E27FC236}">
                <a16:creationId xmlns:a16="http://schemas.microsoft.com/office/drawing/2014/main" id="{AD8227F6-3954-AB41-A8FE-86C8CB0B4CBC}"/>
              </a:ext>
            </a:extLst>
          </p:cNvPr>
          <p:cNvSpPr>
            <a:spLocks noGrp="1"/>
          </p:cNvSpPr>
          <p:nvPr>
            <p:ph type="title"/>
          </p:nvPr>
        </p:nvSpPr>
        <p:spPr bwMode="gray">
          <a:xfrm>
            <a:off x="862854" y="698651"/>
            <a:ext cx="8761413" cy="706964"/>
          </a:xfrm>
          <a:prstGeom prst="rect">
            <a:avLst/>
          </a:prstGeom>
        </p:spPr>
        <p:txBody>
          <a:bodyPr vert="horz" lIns="91440" tIns="45720" rIns="91440" bIns="45720" rtlCol="0" anchor="ctr">
            <a:noAutofit/>
          </a:bodyPr>
          <a:lstStyle/>
          <a:p>
            <a:r>
              <a:rPr lang="en-US" dirty="0"/>
              <a:t>Click to edit Master title style</a:t>
            </a:r>
          </a:p>
        </p:txBody>
      </p:sp>
      <p:sp>
        <p:nvSpPr>
          <p:cNvPr id="6" name="TextBox 5">
            <a:extLst>
              <a:ext uri="{FF2B5EF4-FFF2-40B4-BE49-F238E27FC236}">
                <a16:creationId xmlns:a16="http://schemas.microsoft.com/office/drawing/2014/main" id="{1315A13F-EAD7-C741-9620-9CD270130B49}"/>
              </a:ext>
            </a:extLst>
          </p:cNvPr>
          <p:cNvSpPr txBox="1">
            <a:spLocks noChangeAspect="1"/>
          </p:cNvSpPr>
          <p:nvPr userDrawn="1"/>
        </p:nvSpPr>
        <p:spPr>
          <a:xfrm>
            <a:off x="119865" y="6446554"/>
            <a:ext cx="560832" cy="276999"/>
          </a:xfrm>
          <a:prstGeom prst="rect">
            <a:avLst/>
          </a:prstGeom>
          <a:noFill/>
        </p:spPr>
        <p:txBody>
          <a:bodyPr wrap="square" rtlCol="0">
            <a:spAutoFit/>
          </a:bodyPr>
          <a:lstStyle/>
          <a:p>
            <a:pPr algn="ctr"/>
            <a:fld id="{35ED826D-D32D-664F-BEE7-C2BE0AA6EBE0}" type="slidenum">
              <a:rPr lang="en-US" sz="1200" smtClean="0">
                <a:solidFill>
                  <a:schemeClr val="bg1"/>
                </a:solidFill>
                <a:latin typeface="Source Serif Pro" panose="02040603050405020204" pitchFamily="18" charset="0"/>
                <a:ea typeface="Source Serif Pro" panose="02040603050405020204" pitchFamily="18" charset="0"/>
              </a:rPr>
              <a:pPr algn="ctr"/>
              <a:t>‹#›</a:t>
            </a:fld>
            <a:endParaRPr lang="en-US" sz="1200" dirty="0">
              <a:solidFill>
                <a:schemeClr val="bg1"/>
              </a:solidFill>
              <a:latin typeface="Source Serif Pro" panose="02040603050405020204" pitchFamily="18" charset="0"/>
              <a:ea typeface="Source Serif Pro" panose="020406030504050202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2B55F0E-3816-3644-886C-63636642D11A}"/>
              </a:ext>
            </a:extLst>
          </p:cNvPr>
          <p:cNvSpPr/>
          <p:nvPr userDrawn="1"/>
        </p:nvSpPr>
        <p:spPr>
          <a:xfrm>
            <a:off x="-56368" y="-536713"/>
            <a:ext cx="1828800" cy="764532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7" name="Rectangle 6">
            <a:extLst>
              <a:ext uri="{FF2B5EF4-FFF2-40B4-BE49-F238E27FC236}">
                <a16:creationId xmlns:a16="http://schemas.microsoft.com/office/drawing/2014/main" id="{07E93548-F186-274B-A460-A190BBC09677}"/>
              </a:ext>
            </a:extLst>
          </p:cNvPr>
          <p:cNvSpPr/>
          <p:nvPr userDrawn="1"/>
        </p:nvSpPr>
        <p:spPr>
          <a:xfrm>
            <a:off x="561110" y="457200"/>
            <a:ext cx="5758410" cy="58013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54954" y="2677645"/>
            <a:ext cx="4351025" cy="2283824"/>
          </a:xfrm>
          <a:prstGeom prst="rect">
            <a:avLst/>
          </a:prstGeom>
        </p:spPr>
        <p:txBody>
          <a:bodyPr anchor="ctr"/>
          <a:lstStyle>
            <a:lvl1pPr algn="l">
              <a:defRPr sz="4000" b="0" cap="none">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6895559" y="2677644"/>
            <a:ext cx="3757545" cy="2283824"/>
          </a:xfrm>
          <a:prstGeom prst="rect">
            <a:avLst/>
          </a:prstGeom>
        </p:spPr>
        <p:txBody>
          <a:bodyPr anchor="ctr"/>
          <a:lstStyle>
            <a:lvl1pPr marL="0" indent="0" algn="l">
              <a:buNone/>
              <a:defRPr sz="20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8" name="Rectangle 7">
            <a:extLst>
              <a:ext uri="{FF2B5EF4-FFF2-40B4-BE49-F238E27FC236}">
                <a16:creationId xmlns:a16="http://schemas.microsoft.com/office/drawing/2014/main" id="{41D6B20C-59E5-C642-B6C0-FE8555563608}"/>
              </a:ext>
            </a:extLst>
          </p:cNvPr>
          <p:cNvSpPr/>
          <p:nvPr userDrawn="1"/>
        </p:nvSpPr>
        <p:spPr>
          <a:xfrm>
            <a:off x="10543785" y="-175793"/>
            <a:ext cx="693175" cy="11114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Graphic 9">
            <a:extLst>
              <a:ext uri="{FF2B5EF4-FFF2-40B4-BE49-F238E27FC236}">
                <a16:creationId xmlns:a16="http://schemas.microsoft.com/office/drawing/2014/main" id="{93B87FA3-4F1F-6147-B0BE-F704C6E43E4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594585" y="281408"/>
            <a:ext cx="596154" cy="596154"/>
          </a:xfrm>
          <a:prstGeom prst="rect">
            <a:avLst/>
          </a:prstGeom>
        </p:spPr>
      </p:pic>
      <p:sp>
        <p:nvSpPr>
          <p:cNvPr id="11" name="TextBox 10">
            <a:extLst>
              <a:ext uri="{FF2B5EF4-FFF2-40B4-BE49-F238E27FC236}">
                <a16:creationId xmlns:a16="http://schemas.microsoft.com/office/drawing/2014/main" id="{1D2FEC6C-D04E-B249-8135-A6F1F45D5CAC}"/>
              </a:ext>
            </a:extLst>
          </p:cNvPr>
          <p:cNvSpPr txBox="1">
            <a:spLocks noChangeAspect="1"/>
          </p:cNvSpPr>
          <p:nvPr userDrawn="1"/>
        </p:nvSpPr>
        <p:spPr>
          <a:xfrm>
            <a:off x="119865" y="6446554"/>
            <a:ext cx="560832" cy="276999"/>
          </a:xfrm>
          <a:prstGeom prst="rect">
            <a:avLst/>
          </a:prstGeom>
          <a:noFill/>
        </p:spPr>
        <p:txBody>
          <a:bodyPr wrap="square" rtlCol="0">
            <a:spAutoFit/>
          </a:bodyPr>
          <a:lstStyle/>
          <a:p>
            <a:pPr algn="ctr"/>
            <a:fld id="{35ED826D-D32D-664F-BEE7-C2BE0AA6EBE0}" type="slidenum">
              <a:rPr lang="en-US" sz="1200" smtClean="0">
                <a:solidFill>
                  <a:schemeClr val="bg1"/>
                </a:solidFill>
                <a:latin typeface="Source Serif Pro" panose="02040603050405020204" pitchFamily="18" charset="0"/>
                <a:ea typeface="Source Serif Pro" panose="02040603050405020204" pitchFamily="18" charset="0"/>
              </a:rPr>
              <a:pPr algn="ctr"/>
              <a:t>‹#›</a:t>
            </a:fld>
            <a:endParaRPr lang="en-US" sz="1200" dirty="0">
              <a:solidFill>
                <a:schemeClr val="bg1"/>
              </a:solidFill>
              <a:latin typeface="Source Serif Pro" panose="02040603050405020204" pitchFamily="18" charset="0"/>
              <a:ea typeface="Source Serif Pro" panose="020406030504050202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1_Section Header">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F3D39B3-9AC8-7347-872E-70BD1FB998BD}"/>
              </a:ext>
            </a:extLst>
          </p:cNvPr>
          <p:cNvSpPr/>
          <p:nvPr userDrawn="1"/>
        </p:nvSpPr>
        <p:spPr>
          <a:xfrm>
            <a:off x="9839739" y="-1"/>
            <a:ext cx="2352261" cy="6858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7" name="Rectangle 6">
            <a:extLst>
              <a:ext uri="{FF2B5EF4-FFF2-40B4-BE49-F238E27FC236}">
                <a16:creationId xmlns:a16="http://schemas.microsoft.com/office/drawing/2014/main" id="{07E93548-F186-274B-A460-A190BBC09677}"/>
              </a:ext>
            </a:extLst>
          </p:cNvPr>
          <p:cNvSpPr/>
          <p:nvPr userDrawn="1"/>
        </p:nvSpPr>
        <p:spPr>
          <a:xfrm>
            <a:off x="6096000" y="284480"/>
            <a:ext cx="5758410" cy="62687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54954" y="2677645"/>
            <a:ext cx="4351025" cy="2283824"/>
          </a:xfrm>
          <a:prstGeom prst="rect">
            <a:avLst/>
          </a:prstGeom>
        </p:spPr>
        <p:txBody>
          <a:bodyPr anchor="ctr"/>
          <a:lstStyle>
            <a:lvl1pPr algn="l">
              <a:defRPr sz="4000" b="0" cap="none">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6895559" y="2677644"/>
            <a:ext cx="3757545" cy="2283824"/>
          </a:xfrm>
          <a:prstGeom prst="rect">
            <a:avLst/>
          </a:prstGeo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8" name="Rectangle 7">
            <a:extLst>
              <a:ext uri="{FF2B5EF4-FFF2-40B4-BE49-F238E27FC236}">
                <a16:creationId xmlns:a16="http://schemas.microsoft.com/office/drawing/2014/main" id="{3036D359-8721-664E-89CB-C2E6C01AE80A}"/>
              </a:ext>
            </a:extLst>
          </p:cNvPr>
          <p:cNvSpPr/>
          <p:nvPr userDrawn="1"/>
        </p:nvSpPr>
        <p:spPr>
          <a:xfrm>
            <a:off x="10543785" y="-175793"/>
            <a:ext cx="693175" cy="11114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Graphic 9">
            <a:extLst>
              <a:ext uri="{FF2B5EF4-FFF2-40B4-BE49-F238E27FC236}">
                <a16:creationId xmlns:a16="http://schemas.microsoft.com/office/drawing/2014/main" id="{5BB4CBE6-ABEB-D642-800D-824DEB61AC0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594585" y="281408"/>
            <a:ext cx="596154" cy="596154"/>
          </a:xfrm>
          <a:prstGeom prst="rect">
            <a:avLst/>
          </a:prstGeom>
        </p:spPr>
      </p:pic>
      <p:sp>
        <p:nvSpPr>
          <p:cNvPr id="12" name="TextBox 11">
            <a:extLst>
              <a:ext uri="{FF2B5EF4-FFF2-40B4-BE49-F238E27FC236}">
                <a16:creationId xmlns:a16="http://schemas.microsoft.com/office/drawing/2014/main" id="{B6768932-1202-BB40-A868-CB1830057728}"/>
              </a:ext>
            </a:extLst>
          </p:cNvPr>
          <p:cNvSpPr txBox="1">
            <a:spLocks noChangeAspect="1"/>
          </p:cNvSpPr>
          <p:nvPr userDrawn="1"/>
        </p:nvSpPr>
        <p:spPr>
          <a:xfrm>
            <a:off x="119865" y="6446554"/>
            <a:ext cx="560832" cy="276999"/>
          </a:xfrm>
          <a:prstGeom prst="rect">
            <a:avLst/>
          </a:prstGeom>
          <a:noFill/>
        </p:spPr>
        <p:txBody>
          <a:bodyPr wrap="square" rtlCol="0">
            <a:spAutoFit/>
          </a:bodyPr>
          <a:lstStyle/>
          <a:p>
            <a:pPr algn="ctr"/>
            <a:fld id="{35ED826D-D32D-664F-BEE7-C2BE0AA6EBE0}" type="slidenum">
              <a:rPr lang="en-US" sz="1200" smtClean="0">
                <a:solidFill>
                  <a:schemeClr val="tx1"/>
                </a:solidFill>
                <a:latin typeface="Source Serif Pro" panose="02040603050405020204" pitchFamily="18" charset="0"/>
                <a:ea typeface="Source Serif Pro" panose="02040603050405020204" pitchFamily="18" charset="0"/>
              </a:rPr>
              <a:pPr algn="ctr"/>
              <a:t>‹#›</a:t>
            </a:fld>
            <a:endParaRPr lang="en-US" sz="1200" dirty="0">
              <a:solidFill>
                <a:schemeClr val="tx1"/>
              </a:solidFill>
              <a:latin typeface="Source Serif Pro" panose="02040603050405020204" pitchFamily="18" charset="0"/>
              <a:ea typeface="Source Serif Pro" panose="02040603050405020204" pitchFamily="18" charset="0"/>
            </a:endParaRPr>
          </a:p>
        </p:txBody>
      </p:sp>
    </p:spTree>
    <p:extLst>
      <p:ext uri="{BB962C8B-B14F-4D97-AF65-F5344CB8AC3E}">
        <p14:creationId xmlns:p14="http://schemas.microsoft.com/office/powerpoint/2010/main" val="3570576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61110" y="596154"/>
            <a:ext cx="8761413" cy="706964"/>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01869" y="2004060"/>
            <a:ext cx="5189331" cy="3416301"/>
          </a:xfrm>
          <a:prstGeom prst="rect">
            <a:avLst/>
          </a:prstGeom>
        </p:spPr>
        <p:txBody>
          <a:bodyPr>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98160" y="2004060"/>
            <a:ext cx="5053760" cy="3416300"/>
          </a:xfrm>
          <a:prstGeom prst="rect">
            <a:avLst/>
          </a:prstGeom>
        </p:spPr>
        <p:txBody>
          <a:bodyPr>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61110" y="596154"/>
            <a:ext cx="8761413" cy="706964"/>
          </a:xfrm>
          <a:prstGeom prst="rect">
            <a:avLst/>
          </a:prstGeo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61110" y="2004060"/>
            <a:ext cx="5622090" cy="576262"/>
          </a:xfrm>
          <a:prstGeom prst="rect">
            <a:avLst/>
          </a:prstGeom>
        </p:spPr>
        <p:txBody>
          <a:bodyPr anchor="b">
            <a:noAutofit/>
          </a:bodyPr>
          <a:lstStyle>
            <a:lvl1pPr marL="0" indent="0">
              <a:buNone/>
              <a:defRPr sz="24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61109" y="2580322"/>
            <a:ext cx="5622091" cy="2840039"/>
          </a:xfrm>
          <a:prstGeom prst="rect">
            <a:avLst/>
          </a:prstGeom>
        </p:spPr>
        <p:txBody>
          <a:bodyPr>
            <a:normAutofit/>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614868" y="2004060"/>
            <a:ext cx="5622092" cy="576262"/>
          </a:xfrm>
          <a:prstGeom prst="rect">
            <a:avLst/>
          </a:prstGeom>
        </p:spPr>
        <p:txBody>
          <a:bodyPr anchor="b">
            <a:noAutofit/>
          </a:bodyPr>
          <a:lstStyle>
            <a:lvl1pPr marL="0" indent="0">
              <a:buNone/>
              <a:defRPr sz="24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614868" y="2580322"/>
            <a:ext cx="5622092" cy="2840039"/>
          </a:xfrm>
          <a:prstGeom prst="rect">
            <a:avLst/>
          </a:prstGeom>
        </p:spPr>
        <p:txBody>
          <a:bodyPr>
            <a:normAutofit/>
          </a:bodyPr>
          <a:lstStyle>
            <a:lvl1pPr>
              <a:buClr>
                <a:schemeClr val="tx2"/>
              </a:buClr>
              <a:defRPr sz="1800"/>
            </a:lvl1pPr>
            <a:lvl2pPr>
              <a:buClr>
                <a:schemeClr val="tx2"/>
              </a:buClr>
              <a:defRPr sz="1600"/>
            </a:lvl2pPr>
            <a:lvl3pPr>
              <a:buClr>
                <a:schemeClr val="tx2"/>
              </a:buClr>
              <a:defRPr sz="1400"/>
            </a:lvl3pPr>
            <a:lvl4pPr>
              <a:buClr>
                <a:schemeClr val="tx2"/>
              </a:buClr>
              <a:defRPr sz="1200"/>
            </a:lvl4pPr>
            <a:lvl5pPr>
              <a:buClr>
                <a:schemeClr val="tx2"/>
              </a:buCl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281A6DA2-D32B-AF40-A826-C62007773CF4}"/>
              </a:ext>
            </a:extLst>
          </p:cNvPr>
          <p:cNvSpPr>
            <a:spLocks noGrp="1"/>
          </p:cNvSpPr>
          <p:nvPr>
            <p:ph type="title"/>
          </p:nvPr>
        </p:nvSpPr>
        <p:spPr bwMode="gray">
          <a:xfrm>
            <a:off x="862854" y="698651"/>
            <a:ext cx="8761413" cy="706964"/>
          </a:xfrm>
          <a:prstGeom prst="rect">
            <a:avLst/>
          </a:prstGeom>
        </p:spPr>
        <p:txBody>
          <a:bodyPr vert="horz" lIns="91440" tIns="45720" rIns="91440" bIns="45720" rtlCol="0" anchor="ctr">
            <a:noAutofit/>
          </a:bodyPr>
          <a:lstStyle/>
          <a:p>
            <a:r>
              <a:rPr lang="en-US" dirty="0"/>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281A6DA2-D32B-AF40-A826-C62007773CF4}"/>
              </a:ext>
            </a:extLst>
          </p:cNvPr>
          <p:cNvSpPr>
            <a:spLocks noGrp="1"/>
          </p:cNvSpPr>
          <p:nvPr>
            <p:ph type="title"/>
          </p:nvPr>
        </p:nvSpPr>
        <p:spPr bwMode="gray">
          <a:xfrm>
            <a:off x="5156559" y="1553415"/>
            <a:ext cx="4901842" cy="1607227"/>
          </a:xfrm>
          <a:prstGeom prst="rect">
            <a:avLst/>
          </a:prstGeom>
        </p:spPr>
        <p:txBody>
          <a:bodyPr vert="horz" lIns="91440" tIns="45720" rIns="91440" bIns="45720" rtlCol="0" anchor="ctr">
            <a:noAutofit/>
          </a:bodyPr>
          <a:lstStyle/>
          <a:p>
            <a:r>
              <a:rPr lang="en-US" dirty="0"/>
              <a:t>Click to edit Master title style</a:t>
            </a:r>
          </a:p>
        </p:txBody>
      </p:sp>
      <p:sp>
        <p:nvSpPr>
          <p:cNvPr id="2" name="Rectangle 1">
            <a:extLst>
              <a:ext uri="{FF2B5EF4-FFF2-40B4-BE49-F238E27FC236}">
                <a16:creationId xmlns:a16="http://schemas.microsoft.com/office/drawing/2014/main" id="{F368D900-EBA8-2647-974D-70E387B05D05}"/>
              </a:ext>
            </a:extLst>
          </p:cNvPr>
          <p:cNvSpPr/>
          <p:nvPr userDrawn="1"/>
        </p:nvSpPr>
        <p:spPr>
          <a:xfrm>
            <a:off x="0" y="0"/>
            <a:ext cx="417443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5">
            <a:extLst>
              <a:ext uri="{FF2B5EF4-FFF2-40B4-BE49-F238E27FC236}">
                <a16:creationId xmlns:a16="http://schemas.microsoft.com/office/drawing/2014/main" id="{D4BE84B5-1C14-5547-A099-2DB926383281}"/>
              </a:ext>
            </a:extLst>
          </p:cNvPr>
          <p:cNvSpPr>
            <a:spLocks noGrp="1"/>
          </p:cNvSpPr>
          <p:nvPr>
            <p:ph type="body" sz="quarter" idx="13"/>
          </p:nvPr>
        </p:nvSpPr>
        <p:spPr>
          <a:xfrm>
            <a:off x="5156200" y="3429000"/>
            <a:ext cx="4902200" cy="2136775"/>
          </a:xfrm>
        </p:spPr>
        <p:txBody>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a:extLst>
              <a:ext uri="{FF2B5EF4-FFF2-40B4-BE49-F238E27FC236}">
                <a16:creationId xmlns:a16="http://schemas.microsoft.com/office/drawing/2014/main" id="{028287D8-2843-794E-9BE1-460BE0987828}"/>
              </a:ext>
            </a:extLst>
          </p:cNvPr>
          <p:cNvSpPr txBox="1">
            <a:spLocks noChangeAspect="1"/>
          </p:cNvSpPr>
          <p:nvPr userDrawn="1"/>
        </p:nvSpPr>
        <p:spPr>
          <a:xfrm>
            <a:off x="119865" y="6446554"/>
            <a:ext cx="560832" cy="276999"/>
          </a:xfrm>
          <a:prstGeom prst="rect">
            <a:avLst/>
          </a:prstGeom>
          <a:noFill/>
        </p:spPr>
        <p:txBody>
          <a:bodyPr wrap="square" rtlCol="0">
            <a:spAutoFit/>
          </a:bodyPr>
          <a:lstStyle/>
          <a:p>
            <a:pPr algn="ctr"/>
            <a:fld id="{35ED826D-D32D-664F-BEE7-C2BE0AA6EBE0}" type="slidenum">
              <a:rPr lang="en-US" sz="1200" smtClean="0">
                <a:solidFill>
                  <a:schemeClr val="bg1"/>
                </a:solidFill>
                <a:latin typeface="Source Serif Pro" panose="02040603050405020204" pitchFamily="18" charset="0"/>
                <a:ea typeface="Source Serif Pro" panose="02040603050405020204" pitchFamily="18" charset="0"/>
              </a:rPr>
              <a:pPr algn="ctr"/>
              <a:t>‹#›</a:t>
            </a:fld>
            <a:endParaRPr lang="en-US" sz="1200" dirty="0">
              <a:solidFill>
                <a:schemeClr val="bg1"/>
              </a:solidFill>
              <a:latin typeface="Source Serif Pro" panose="02040603050405020204" pitchFamily="18" charset="0"/>
              <a:ea typeface="Source Serif Pro" panose="02040603050405020204" pitchFamily="18" charset="0"/>
            </a:endParaRPr>
          </a:p>
        </p:txBody>
      </p:sp>
    </p:spTree>
    <p:extLst>
      <p:ext uri="{BB962C8B-B14F-4D97-AF65-F5344CB8AC3E}">
        <p14:creationId xmlns:p14="http://schemas.microsoft.com/office/powerpoint/2010/main" val="992840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561110" y="596154"/>
            <a:ext cx="8761413" cy="706964"/>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561110" y="1868765"/>
            <a:ext cx="10629629" cy="34163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a:extLst>
              <a:ext uri="{FF2B5EF4-FFF2-40B4-BE49-F238E27FC236}">
                <a16:creationId xmlns:a16="http://schemas.microsoft.com/office/drawing/2014/main" id="{C8B70CFF-8E02-BB43-8409-5053E992A693}"/>
              </a:ext>
            </a:extLst>
          </p:cNvPr>
          <p:cNvSpPr/>
          <p:nvPr userDrawn="1"/>
        </p:nvSpPr>
        <p:spPr>
          <a:xfrm>
            <a:off x="0" y="6299200"/>
            <a:ext cx="12192000" cy="55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3E96BABD-36A1-834B-B7CA-941C6274AA8A}"/>
              </a:ext>
            </a:extLst>
          </p:cNvPr>
          <p:cNvSpPr txBox="1"/>
          <p:nvPr userDrawn="1"/>
        </p:nvSpPr>
        <p:spPr>
          <a:xfrm>
            <a:off x="7583408" y="6453481"/>
            <a:ext cx="3859795" cy="246221"/>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000" b="1" i="0" dirty="0">
                <a:solidFill>
                  <a:schemeClr val="accent1"/>
                </a:solidFill>
                <a:latin typeface="Source Sans Pro" panose="020B0503030403020204" pitchFamily="34" charset="0"/>
                <a:ea typeface="Source Sans Pro" panose="020B0503030403020204" pitchFamily="34" charset="0"/>
              </a:rPr>
              <a:t>© Maryland Health Care Commission </a:t>
            </a:r>
          </a:p>
        </p:txBody>
      </p:sp>
      <p:sp>
        <p:nvSpPr>
          <p:cNvPr id="11" name="Rectangle 10">
            <a:extLst>
              <a:ext uri="{FF2B5EF4-FFF2-40B4-BE49-F238E27FC236}">
                <a16:creationId xmlns:a16="http://schemas.microsoft.com/office/drawing/2014/main" id="{DFFA7C88-A462-764C-A9DD-998D080BCEE2}"/>
              </a:ext>
            </a:extLst>
          </p:cNvPr>
          <p:cNvSpPr/>
          <p:nvPr userDrawn="1"/>
        </p:nvSpPr>
        <p:spPr>
          <a:xfrm>
            <a:off x="10543785" y="-175793"/>
            <a:ext cx="693175" cy="11114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Graphic 12">
            <a:extLst>
              <a:ext uri="{FF2B5EF4-FFF2-40B4-BE49-F238E27FC236}">
                <a16:creationId xmlns:a16="http://schemas.microsoft.com/office/drawing/2014/main" id="{92508971-D8D9-C34B-99DA-0904B4658251}"/>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10594585" y="281408"/>
            <a:ext cx="596154" cy="596154"/>
          </a:xfrm>
          <a:prstGeom prst="rect">
            <a:avLst/>
          </a:prstGeom>
        </p:spPr>
      </p:pic>
      <p:sp>
        <p:nvSpPr>
          <p:cNvPr id="10" name="TextBox 9">
            <a:extLst>
              <a:ext uri="{FF2B5EF4-FFF2-40B4-BE49-F238E27FC236}">
                <a16:creationId xmlns:a16="http://schemas.microsoft.com/office/drawing/2014/main" id="{71B45FCC-83C9-5045-9A99-0B4B21C052CD}"/>
              </a:ext>
            </a:extLst>
          </p:cNvPr>
          <p:cNvSpPr txBox="1">
            <a:spLocks noChangeAspect="1"/>
          </p:cNvSpPr>
          <p:nvPr userDrawn="1"/>
        </p:nvSpPr>
        <p:spPr>
          <a:xfrm>
            <a:off x="119865" y="6446554"/>
            <a:ext cx="560832" cy="276999"/>
          </a:xfrm>
          <a:prstGeom prst="rect">
            <a:avLst/>
          </a:prstGeom>
          <a:noFill/>
        </p:spPr>
        <p:txBody>
          <a:bodyPr wrap="square" rtlCol="0">
            <a:spAutoFit/>
          </a:bodyPr>
          <a:lstStyle/>
          <a:p>
            <a:pPr algn="ctr"/>
            <a:fld id="{35ED826D-D32D-664F-BEE7-C2BE0AA6EBE0}" type="slidenum">
              <a:rPr lang="en-US" sz="1200" smtClean="0">
                <a:solidFill>
                  <a:schemeClr val="bg1"/>
                </a:solidFill>
                <a:latin typeface="Source Serif Pro" panose="02040603050405020204" pitchFamily="18" charset="0"/>
                <a:ea typeface="Source Serif Pro" panose="02040603050405020204" pitchFamily="18" charset="0"/>
              </a:rPr>
              <a:pPr algn="ctr"/>
              <a:t>‹#›</a:t>
            </a:fld>
            <a:endParaRPr lang="en-US" sz="1200" dirty="0">
              <a:solidFill>
                <a:schemeClr val="bg1"/>
              </a:solidFill>
              <a:latin typeface="Source Serif Pro" panose="02040603050405020204" pitchFamily="18" charset="0"/>
              <a:ea typeface="Source Serif Pro" panose="020406030504050202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75" r:id="rId2"/>
    <p:sldLayoutId id="2147483650" r:id="rId3"/>
    <p:sldLayoutId id="2147483673" r:id="rId4"/>
    <p:sldLayoutId id="2147483674" r:id="rId5"/>
    <p:sldLayoutId id="2147483652" r:id="rId6"/>
    <p:sldLayoutId id="2147483653" r:id="rId7"/>
    <p:sldLayoutId id="2147483654" r:id="rId8"/>
    <p:sldLayoutId id="2147483676" r:id="rId9"/>
    <p:sldLayoutId id="2147483677" r:id="rId10"/>
    <p:sldLayoutId id="2147483669" r:id="rId11"/>
  </p:sldLayoutIdLst>
  <p:hf hdr="0" ftr="0" dt="0"/>
  <p:txStyles>
    <p:titleStyle>
      <a:lvl1pPr algn="l" defTabSz="457200" rtl="0" eaLnBrk="1" latinLnBrk="0" hangingPunct="1">
        <a:spcBef>
          <a:spcPct val="0"/>
        </a:spcBef>
        <a:buNone/>
        <a:defRPr sz="3600" b="0" i="0" kern="1200">
          <a:solidFill>
            <a:schemeClr val="tx2"/>
          </a:solidFill>
          <a:latin typeface="Source Serif Pro" panose="02040603050405020204" pitchFamily="18" charset="0"/>
          <a:ea typeface="Source Serif Pro" panose="02040603050405020204" pitchFamily="18"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Source Sans Pro" panose="020F0502020204030204" pitchFamily="34" charset="0"/>
          <a:ea typeface="Source Sans Pro" panose="020F0502020204030204" pitchFamily="34" charset="0"/>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Source Sans Pro" panose="020F0502020204030204" pitchFamily="34" charset="0"/>
          <a:ea typeface="Source Sans Pro" panose="020F0502020204030204" pitchFamily="34" charset="0"/>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Source Sans Pro" panose="020F0502020204030204" pitchFamily="34" charset="0"/>
          <a:ea typeface="Source Sans Pro" panose="020F0502020204030204" pitchFamily="34" charset="0"/>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Source Sans Pro" panose="020F0502020204030204" pitchFamily="34" charset="0"/>
          <a:ea typeface="Source Sans Pro" panose="020F0502020204030204" pitchFamily="34" charset="0"/>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Source Sans Pro" panose="020F0502020204030204" pitchFamily="34" charset="0"/>
          <a:ea typeface="Source Sans Pro" panose="020F0502020204030204" pitchFamily="34" charset="0"/>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healthcarequality.mhcc.maryland.gov/"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hyperlink" Target="https://qa-mhcc-dotnet.breaktech.org/Surveys/amsurg_surv_2024/login?ReturnUrl=%2fsurveys%2famsurg_surv_2024%2fsurvey%2fpart2"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healthcarequality.mhcc.maryland.gov/OutpatientSurgery/ProviderResources"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mailto:mariama.gondo1@maryland.gov" TargetMode="External"/><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BC167-5C49-3A45-9546-5C79D0901A9E}"/>
              </a:ext>
            </a:extLst>
          </p:cNvPr>
          <p:cNvSpPr>
            <a:spLocks noGrp="1"/>
          </p:cNvSpPr>
          <p:nvPr>
            <p:ph type="ctrTitle"/>
          </p:nvPr>
        </p:nvSpPr>
        <p:spPr/>
        <p:txBody>
          <a:bodyPr/>
          <a:lstStyle/>
          <a:p>
            <a:r>
              <a:rPr lang="en-US" dirty="0"/>
              <a:t>2024 Freestanding Ambulatory Surgical Facility (FASF) Survey Refresher Presentation</a:t>
            </a:r>
          </a:p>
        </p:txBody>
      </p:sp>
      <p:sp>
        <p:nvSpPr>
          <p:cNvPr id="3" name="Subtitle 2">
            <a:extLst>
              <a:ext uri="{FF2B5EF4-FFF2-40B4-BE49-F238E27FC236}">
                <a16:creationId xmlns:a16="http://schemas.microsoft.com/office/drawing/2014/main" id="{36914365-47A0-BD47-9759-10156B74DB2D}"/>
              </a:ext>
            </a:extLst>
          </p:cNvPr>
          <p:cNvSpPr>
            <a:spLocks noGrp="1"/>
          </p:cNvSpPr>
          <p:nvPr>
            <p:ph type="subTitle" idx="1"/>
          </p:nvPr>
        </p:nvSpPr>
        <p:spPr/>
        <p:txBody>
          <a:bodyPr/>
          <a:lstStyle/>
          <a:p>
            <a:r>
              <a:rPr lang="en-US" dirty="0"/>
              <a:t>Maryland Health Care Commission</a:t>
            </a:r>
          </a:p>
          <a:p>
            <a:r>
              <a:rPr lang="en-US" dirty="0"/>
              <a:t>July 28, 2025</a:t>
            </a:r>
          </a:p>
        </p:txBody>
      </p:sp>
    </p:spTree>
    <p:extLst>
      <p:ext uri="{BB962C8B-B14F-4D97-AF65-F5344CB8AC3E}">
        <p14:creationId xmlns:p14="http://schemas.microsoft.com/office/powerpoint/2010/main" val="4146745632"/>
      </p:ext>
    </p:extLst>
  </p:cSld>
  <p:clrMapOvr>
    <a:masterClrMapping/>
  </p:clrMapOvr>
  <mc:AlternateContent xmlns:mc="http://schemas.openxmlformats.org/markup-compatibility/2006" xmlns:p14="http://schemas.microsoft.com/office/powerpoint/2010/main">
    <mc:Choice Requires="p14">
      <p:transition spd="slow" p14:dur="2000" advTm="27892"/>
    </mc:Choice>
    <mc:Fallback xmlns="">
      <p:transition spd="slow" advTm="27892"/>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1807A8-1087-E448-862A-0C75F69B3A63}"/>
              </a:ext>
            </a:extLst>
          </p:cNvPr>
          <p:cNvSpPr>
            <a:spLocks noGrp="1"/>
          </p:cNvSpPr>
          <p:nvPr>
            <p:ph idx="1"/>
          </p:nvPr>
        </p:nvSpPr>
        <p:spPr>
          <a:xfrm>
            <a:off x="862853" y="1665323"/>
            <a:ext cx="10763089" cy="4174712"/>
          </a:xfrm>
        </p:spPr>
        <p:txBody>
          <a:bodyPr>
            <a:normAutofit/>
          </a:bodyPr>
          <a:lstStyle/>
          <a:p>
            <a:r>
              <a:rPr lang="en-US" sz="2400" dirty="0"/>
              <a:t>Commission’s authority to collect data</a:t>
            </a:r>
          </a:p>
          <a:p>
            <a:pPr lvl="1"/>
            <a:r>
              <a:rPr lang="en-US" sz="2400" dirty="0"/>
              <a:t>COMAR 10.24.04</a:t>
            </a:r>
          </a:p>
          <a:p>
            <a:pPr lvl="1"/>
            <a:endParaRPr lang="en-US" sz="2400" dirty="0"/>
          </a:p>
          <a:p>
            <a:r>
              <a:rPr lang="en-US" sz="2400" dirty="0"/>
              <a:t>How the data is used</a:t>
            </a:r>
          </a:p>
          <a:p>
            <a:pPr lvl="1"/>
            <a:r>
              <a:rPr lang="en-US" sz="2400" dirty="0"/>
              <a:t>Planning for Certificate of Need (CON)</a:t>
            </a:r>
          </a:p>
          <a:p>
            <a:pPr lvl="1"/>
            <a:r>
              <a:rPr lang="en-US" sz="2400" dirty="0"/>
              <a:t>Quality Reporting Consumer Website</a:t>
            </a:r>
          </a:p>
          <a:p>
            <a:pPr lvl="2"/>
            <a:r>
              <a:rPr lang="en-US" sz="2400" dirty="0">
                <a:hlinkClick r:id="rId3"/>
              </a:rPr>
              <a:t>https://healthcarequality.mhcc.maryland.gov/</a:t>
            </a:r>
            <a:r>
              <a:rPr lang="en-US" sz="2400" dirty="0"/>
              <a:t> </a:t>
            </a:r>
          </a:p>
          <a:p>
            <a:pPr lvl="1"/>
            <a:r>
              <a:rPr lang="en-US" sz="2400" dirty="0"/>
              <a:t>Public consumers can access public use data for their research</a:t>
            </a:r>
          </a:p>
          <a:p>
            <a:pPr marL="457200" lvl="1" indent="0">
              <a:buNone/>
            </a:pPr>
            <a:endParaRPr lang="en-US" sz="2600" dirty="0"/>
          </a:p>
          <a:p>
            <a:pPr lvl="2"/>
            <a:endParaRPr lang="en-US" sz="2400" dirty="0"/>
          </a:p>
          <a:p>
            <a:endParaRPr lang="en-US" dirty="0"/>
          </a:p>
        </p:txBody>
      </p:sp>
      <p:sp>
        <p:nvSpPr>
          <p:cNvPr id="3" name="Title 2">
            <a:extLst>
              <a:ext uri="{FF2B5EF4-FFF2-40B4-BE49-F238E27FC236}">
                <a16:creationId xmlns:a16="http://schemas.microsoft.com/office/drawing/2014/main" id="{305D050D-2C20-5B4E-8726-ACA279FCA259}"/>
              </a:ext>
            </a:extLst>
          </p:cNvPr>
          <p:cNvSpPr>
            <a:spLocks noGrp="1"/>
          </p:cNvSpPr>
          <p:nvPr>
            <p:ph type="title"/>
          </p:nvPr>
        </p:nvSpPr>
        <p:spPr/>
        <p:txBody>
          <a:bodyPr/>
          <a:lstStyle/>
          <a:p>
            <a:pPr algn="ctr"/>
            <a:r>
              <a:rPr lang="en-US" dirty="0"/>
              <a:t>Overview</a:t>
            </a:r>
          </a:p>
        </p:txBody>
      </p:sp>
      <p:sp>
        <p:nvSpPr>
          <p:cNvPr id="5" name="TextBox 4">
            <a:extLst>
              <a:ext uri="{FF2B5EF4-FFF2-40B4-BE49-F238E27FC236}">
                <a16:creationId xmlns:a16="http://schemas.microsoft.com/office/drawing/2014/main" id="{927260A3-1D95-904D-B132-5BFD20D29401}"/>
              </a:ext>
            </a:extLst>
          </p:cNvPr>
          <p:cNvSpPr txBox="1">
            <a:spLocks noChangeAspect="1"/>
          </p:cNvSpPr>
          <p:nvPr/>
        </p:nvSpPr>
        <p:spPr>
          <a:xfrm>
            <a:off x="119865" y="6446554"/>
            <a:ext cx="560832" cy="276999"/>
          </a:xfrm>
          <a:prstGeom prst="rect">
            <a:avLst/>
          </a:prstGeom>
          <a:noFill/>
        </p:spPr>
        <p:txBody>
          <a:bodyPr wrap="square" rtlCol="0">
            <a:spAutoFit/>
          </a:bodyPr>
          <a:lstStyle/>
          <a:p>
            <a:pPr algn="ctr"/>
            <a:fld id="{35ED826D-D32D-664F-BEE7-C2BE0AA6EBE0}" type="slidenum">
              <a:rPr lang="en-US" sz="1200" smtClean="0">
                <a:solidFill>
                  <a:schemeClr val="bg1"/>
                </a:solidFill>
                <a:latin typeface="Source Serif Pro" panose="02040603050405020204" pitchFamily="18" charset="0"/>
                <a:ea typeface="Source Serif Pro" panose="02040603050405020204" pitchFamily="18" charset="0"/>
              </a:rPr>
              <a:pPr algn="ctr"/>
              <a:t>2</a:t>
            </a:fld>
            <a:endParaRPr lang="en-US" sz="1200" dirty="0">
              <a:solidFill>
                <a:schemeClr val="bg1"/>
              </a:solidFill>
              <a:latin typeface="Source Serif Pro" panose="02040603050405020204" pitchFamily="18" charset="0"/>
              <a:ea typeface="Source Serif Pro" panose="02040603050405020204" pitchFamily="18" charset="0"/>
            </a:endParaRPr>
          </a:p>
        </p:txBody>
      </p:sp>
    </p:spTree>
    <p:extLst>
      <p:ext uri="{BB962C8B-B14F-4D97-AF65-F5344CB8AC3E}">
        <p14:creationId xmlns:p14="http://schemas.microsoft.com/office/powerpoint/2010/main" val="2397522074"/>
      </p:ext>
    </p:extLst>
  </p:cSld>
  <p:clrMapOvr>
    <a:masterClrMapping/>
  </p:clrMapOvr>
  <mc:AlternateContent xmlns:mc="http://schemas.openxmlformats.org/markup-compatibility/2006" xmlns:p14="http://schemas.microsoft.com/office/powerpoint/2010/main">
    <mc:Choice Requires="p14">
      <p:transition spd="slow" p14:dur="2000" advTm="69782"/>
    </mc:Choice>
    <mc:Fallback xmlns="">
      <p:transition spd="slow" advTm="6978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D0594F4-C3F4-504B-B519-861AB7B398B4}"/>
              </a:ext>
            </a:extLst>
          </p:cNvPr>
          <p:cNvSpPr>
            <a:spLocks noGrp="1"/>
          </p:cNvSpPr>
          <p:nvPr>
            <p:ph type="body" idx="1"/>
          </p:nvPr>
        </p:nvSpPr>
        <p:spPr>
          <a:xfrm>
            <a:off x="953180" y="1357143"/>
            <a:ext cx="3141878" cy="576262"/>
          </a:xfrm>
        </p:spPr>
        <p:txBody>
          <a:bodyPr/>
          <a:lstStyle/>
          <a:p>
            <a:r>
              <a:rPr lang="en-US" dirty="0"/>
              <a:t>The Familiar</a:t>
            </a:r>
          </a:p>
        </p:txBody>
      </p:sp>
      <p:sp>
        <p:nvSpPr>
          <p:cNvPr id="3" name="Text Placeholder 2">
            <a:extLst>
              <a:ext uri="{FF2B5EF4-FFF2-40B4-BE49-F238E27FC236}">
                <a16:creationId xmlns:a16="http://schemas.microsoft.com/office/drawing/2014/main" id="{6D475A00-D9EE-C84E-853B-080B24DDE9B1}"/>
              </a:ext>
            </a:extLst>
          </p:cNvPr>
          <p:cNvSpPr>
            <a:spLocks noGrp="1"/>
          </p:cNvSpPr>
          <p:nvPr>
            <p:ph type="body" sz="half" idx="15"/>
          </p:nvPr>
        </p:nvSpPr>
        <p:spPr>
          <a:xfrm>
            <a:off x="400281" y="2103274"/>
            <a:ext cx="3472995" cy="4007239"/>
          </a:xfrm>
        </p:spPr>
        <p:txBody>
          <a:bodyPr>
            <a:normAutofit fontScale="92500" lnSpcReduction="10000"/>
          </a:bodyPr>
          <a:lstStyle/>
          <a:p>
            <a:pPr marL="285750" indent="-285750">
              <a:buFont typeface="Arial" panose="020B0604020202020204" pitchFamily="34" charset="0"/>
              <a:buChar char="•"/>
            </a:pPr>
            <a:r>
              <a:rPr lang="en-US" sz="1800" dirty="0"/>
              <a:t>The survey is set with pre-populated data from your previous submission </a:t>
            </a:r>
          </a:p>
          <a:p>
            <a:pPr marL="285750" indent="-285750">
              <a:buFont typeface="Arial" panose="020B0604020202020204" pitchFamily="34" charset="0"/>
              <a:buChar char="•"/>
            </a:pPr>
            <a:r>
              <a:rPr lang="en-US" sz="1800" dirty="0"/>
              <a:t>The survey application has software checks which ensure the appropriate information is provided and required fields are completed</a:t>
            </a:r>
          </a:p>
          <a:p>
            <a:pPr marL="285750" indent="-285750">
              <a:buFont typeface="Arial" panose="020B0604020202020204" pitchFamily="34" charset="0"/>
              <a:buChar char="•"/>
            </a:pPr>
            <a:r>
              <a:rPr lang="en-US" sz="1800" dirty="0"/>
              <a:t>You can complete the survey at your pace by moving from section to section</a:t>
            </a:r>
          </a:p>
          <a:p>
            <a:pPr marL="285750" indent="-285750">
              <a:buFont typeface="Arial" panose="020B0604020202020204" pitchFamily="34" charset="0"/>
              <a:buChar char="•"/>
            </a:pPr>
            <a:r>
              <a:rPr lang="en-US" sz="1800" dirty="0"/>
              <a:t>You can upload a pre-filled Excel file to submit data for the CPT and ZIP code sections</a:t>
            </a:r>
          </a:p>
          <a:p>
            <a:endParaRPr lang="en-US" dirty="0"/>
          </a:p>
        </p:txBody>
      </p:sp>
      <p:sp>
        <p:nvSpPr>
          <p:cNvPr id="4" name="Text Placeholder 3">
            <a:extLst>
              <a:ext uri="{FF2B5EF4-FFF2-40B4-BE49-F238E27FC236}">
                <a16:creationId xmlns:a16="http://schemas.microsoft.com/office/drawing/2014/main" id="{DE028981-D0C1-D54F-912D-EC44B35A62AA}"/>
              </a:ext>
            </a:extLst>
          </p:cNvPr>
          <p:cNvSpPr>
            <a:spLocks noGrp="1"/>
          </p:cNvSpPr>
          <p:nvPr>
            <p:ph type="body" sz="quarter" idx="3"/>
          </p:nvPr>
        </p:nvSpPr>
        <p:spPr>
          <a:xfrm>
            <a:off x="4095058" y="1357143"/>
            <a:ext cx="3147009" cy="576262"/>
          </a:xfrm>
        </p:spPr>
        <p:txBody>
          <a:bodyPr/>
          <a:lstStyle/>
          <a:p>
            <a:r>
              <a:rPr lang="en-US" dirty="0"/>
              <a:t>The New as of 2025</a:t>
            </a:r>
          </a:p>
        </p:txBody>
      </p:sp>
      <p:sp>
        <p:nvSpPr>
          <p:cNvPr id="5" name="Text Placeholder 4">
            <a:extLst>
              <a:ext uri="{FF2B5EF4-FFF2-40B4-BE49-F238E27FC236}">
                <a16:creationId xmlns:a16="http://schemas.microsoft.com/office/drawing/2014/main" id="{EFB221E1-FCB2-F14F-9007-882BA08F04C9}"/>
              </a:ext>
            </a:extLst>
          </p:cNvPr>
          <p:cNvSpPr>
            <a:spLocks noGrp="1"/>
          </p:cNvSpPr>
          <p:nvPr>
            <p:ph type="body" sz="half" idx="16"/>
          </p:nvPr>
        </p:nvSpPr>
        <p:spPr>
          <a:xfrm>
            <a:off x="4326072" y="1987431"/>
            <a:ext cx="2915996" cy="3423556"/>
          </a:xfrm>
        </p:spPr>
        <p:txBody>
          <a:bodyPr>
            <a:normAutofit fontScale="85000" lnSpcReduction="20000"/>
          </a:bodyPr>
          <a:lstStyle/>
          <a:p>
            <a:pPr marL="285750" indent="-285750">
              <a:buFont typeface="Arial" panose="020B0604020202020204" pitchFamily="34" charset="0"/>
              <a:buChar char="•"/>
            </a:pPr>
            <a:r>
              <a:rPr lang="en-US" sz="1600" dirty="0"/>
              <a:t>There is are new questions about:</a:t>
            </a:r>
          </a:p>
          <a:p>
            <a:pPr marL="742950" lvl="1" indent="-285750">
              <a:buFont typeface="Arial" panose="020B0604020202020204" pitchFamily="34" charset="0"/>
              <a:buChar char="•"/>
            </a:pPr>
            <a:r>
              <a:rPr lang="en-US" sz="1400" dirty="0"/>
              <a:t>Ownership by private equity firms</a:t>
            </a:r>
          </a:p>
          <a:p>
            <a:pPr marL="742950" lvl="1" indent="-285750">
              <a:buFont typeface="Arial" panose="020B0604020202020204" pitchFamily="34" charset="0"/>
              <a:buChar char="•"/>
            </a:pPr>
            <a:r>
              <a:rPr lang="en-US" sz="1400" dirty="0"/>
              <a:t>Special purpose ORs and number of days ORs are used</a:t>
            </a:r>
          </a:p>
          <a:p>
            <a:pPr marL="742950" lvl="1" indent="-285750">
              <a:buFont typeface="Arial" panose="020B0604020202020204" pitchFamily="34" charset="0"/>
              <a:buChar char="•"/>
            </a:pPr>
            <a:r>
              <a:rPr lang="en-US" sz="1400" dirty="0"/>
              <a:t>Addition of specialty categories such as Dental and ENT </a:t>
            </a:r>
          </a:p>
          <a:p>
            <a:pPr marL="742950" lvl="1" indent="-285750">
              <a:buFont typeface="Arial" panose="020B0604020202020204" pitchFamily="34" charset="0"/>
              <a:buChar char="•"/>
            </a:pPr>
            <a:r>
              <a:rPr lang="en-US" sz="1400" dirty="0"/>
              <a:t>Age, Race, and Insurance status of patients</a:t>
            </a:r>
          </a:p>
          <a:p>
            <a:pPr marL="742950" lvl="1" indent="-285750">
              <a:buFont typeface="Arial" panose="020B0604020202020204" pitchFamily="34" charset="0"/>
              <a:buChar char="•"/>
            </a:pPr>
            <a:r>
              <a:rPr lang="en-US" sz="1400" dirty="0"/>
              <a:t>If corrective surgeries complete at your facility</a:t>
            </a:r>
          </a:p>
          <a:p>
            <a:pPr marL="742950" lvl="1" indent="-285750">
              <a:buFont typeface="Arial" panose="020B0604020202020204" pitchFamily="34" charset="0"/>
              <a:buChar char="•"/>
            </a:pPr>
            <a:r>
              <a:rPr lang="en-US" sz="1400" dirty="0"/>
              <a:t>Total surgical expenses for charity care</a:t>
            </a:r>
          </a:p>
          <a:p>
            <a:pPr marL="742950" lvl="1" indent="-285750">
              <a:buFont typeface="Arial" panose="020B0604020202020204" pitchFamily="34" charset="0"/>
              <a:buChar char="•"/>
            </a:pPr>
            <a:r>
              <a:rPr lang="en-US" sz="1400" dirty="0"/>
              <a:t>Social determinants of health</a:t>
            </a:r>
          </a:p>
          <a:p>
            <a:pPr marL="742950" lvl="1" indent="-285750">
              <a:buFont typeface="Arial" panose="020B0604020202020204" pitchFamily="34" charset="0"/>
              <a:buChar char="•"/>
            </a:pPr>
            <a:endParaRPr lang="en-US" sz="1400" dirty="0"/>
          </a:p>
        </p:txBody>
      </p:sp>
      <p:sp>
        <p:nvSpPr>
          <p:cNvPr id="7" name="Text Placeholder 6">
            <a:extLst>
              <a:ext uri="{FF2B5EF4-FFF2-40B4-BE49-F238E27FC236}">
                <a16:creationId xmlns:a16="http://schemas.microsoft.com/office/drawing/2014/main" id="{DE7C43E4-67E7-1341-BDE5-B1F3CF259CAB}"/>
              </a:ext>
            </a:extLst>
          </p:cNvPr>
          <p:cNvSpPr>
            <a:spLocks noGrp="1"/>
          </p:cNvSpPr>
          <p:nvPr>
            <p:ph type="body" sz="half" idx="17"/>
          </p:nvPr>
        </p:nvSpPr>
        <p:spPr>
          <a:xfrm>
            <a:off x="8258617" y="2876709"/>
            <a:ext cx="3155873" cy="1709805"/>
          </a:xfrm>
        </p:spPr>
        <p:txBody>
          <a:bodyPr>
            <a:noAutofit/>
          </a:bodyPr>
          <a:lstStyle/>
          <a:p>
            <a:pPr algn="ctr"/>
            <a:r>
              <a:rPr lang="en-US" sz="1800" dirty="0">
                <a:solidFill>
                  <a:srgbClr val="D64459"/>
                </a:solidFill>
                <a:latin typeface="Arial" panose="020B0604020202020204" pitchFamily="34" charset="0"/>
              </a:rPr>
              <a:t>W</a:t>
            </a:r>
            <a:r>
              <a:rPr lang="en-US" sz="1800" b="0" i="0" dirty="0">
                <a:solidFill>
                  <a:srgbClr val="D64459"/>
                </a:solidFill>
                <a:effectLst/>
                <a:latin typeface="Arial" panose="020B0604020202020204" pitchFamily="34" charset="0"/>
              </a:rPr>
              <a:t>e're continuously looking for ways to improve the survey. Please email us with your feedback or suggestions</a:t>
            </a:r>
            <a:endParaRPr lang="en-US" sz="1800" dirty="0">
              <a:solidFill>
                <a:srgbClr val="D64459"/>
              </a:solidFill>
            </a:endParaRPr>
          </a:p>
        </p:txBody>
      </p:sp>
      <p:sp>
        <p:nvSpPr>
          <p:cNvPr id="12" name="Title 1">
            <a:extLst>
              <a:ext uri="{FF2B5EF4-FFF2-40B4-BE49-F238E27FC236}">
                <a16:creationId xmlns:a16="http://schemas.microsoft.com/office/drawing/2014/main" id="{8E9529CA-B875-C443-800B-5971B7A1A024}"/>
              </a:ext>
            </a:extLst>
          </p:cNvPr>
          <p:cNvSpPr>
            <a:spLocks noGrp="1"/>
          </p:cNvSpPr>
          <p:nvPr>
            <p:ph type="title"/>
          </p:nvPr>
        </p:nvSpPr>
        <p:spPr>
          <a:xfrm>
            <a:off x="561110" y="596154"/>
            <a:ext cx="8761413" cy="706964"/>
          </a:xfrm>
        </p:spPr>
        <p:txBody>
          <a:bodyPr/>
          <a:lstStyle/>
          <a:p>
            <a:pPr algn="ctr"/>
            <a:r>
              <a:rPr lang="en-US" dirty="0"/>
              <a:t>2024 Survey Updates</a:t>
            </a:r>
          </a:p>
        </p:txBody>
      </p:sp>
      <p:sp>
        <p:nvSpPr>
          <p:cNvPr id="10" name="TextBox 9">
            <a:extLst>
              <a:ext uri="{FF2B5EF4-FFF2-40B4-BE49-F238E27FC236}">
                <a16:creationId xmlns:a16="http://schemas.microsoft.com/office/drawing/2014/main" id="{D2AD5A20-5084-CE42-82F0-C8E226B3758F}"/>
              </a:ext>
            </a:extLst>
          </p:cNvPr>
          <p:cNvSpPr txBox="1"/>
          <p:nvPr/>
        </p:nvSpPr>
        <p:spPr>
          <a:xfrm>
            <a:off x="119865" y="6446554"/>
            <a:ext cx="560832" cy="276999"/>
          </a:xfrm>
          <a:prstGeom prst="rect">
            <a:avLst/>
          </a:prstGeom>
          <a:noFill/>
        </p:spPr>
        <p:txBody>
          <a:bodyPr wrap="square" rtlCol="0">
            <a:spAutoFit/>
          </a:bodyPr>
          <a:lstStyle/>
          <a:p>
            <a:pPr algn="ctr"/>
            <a:fld id="{35ED826D-D32D-664F-BEE7-C2BE0AA6EBE0}" type="slidenum">
              <a:rPr lang="en-US" sz="1200" smtClean="0">
                <a:solidFill>
                  <a:schemeClr val="bg1"/>
                </a:solidFill>
                <a:latin typeface="Source Serif Pro" panose="02040603050405020204" pitchFamily="18" charset="0"/>
                <a:ea typeface="Source Serif Pro" panose="02040603050405020204" pitchFamily="18" charset="0"/>
              </a:rPr>
              <a:pPr algn="ctr"/>
              <a:t>3</a:t>
            </a:fld>
            <a:endParaRPr lang="en-US" sz="1200" dirty="0">
              <a:solidFill>
                <a:schemeClr val="bg1"/>
              </a:solidFill>
              <a:latin typeface="Source Serif Pro" panose="02040603050405020204" pitchFamily="18" charset="0"/>
              <a:ea typeface="Source Serif Pro" panose="02040603050405020204" pitchFamily="18" charset="0"/>
            </a:endParaRPr>
          </a:p>
        </p:txBody>
      </p:sp>
    </p:spTree>
    <p:extLst>
      <p:ext uri="{BB962C8B-B14F-4D97-AF65-F5344CB8AC3E}">
        <p14:creationId xmlns:p14="http://schemas.microsoft.com/office/powerpoint/2010/main" val="2718944172"/>
      </p:ext>
    </p:extLst>
  </p:cSld>
  <p:clrMapOvr>
    <a:masterClrMapping/>
  </p:clrMapOvr>
  <mc:AlternateContent xmlns:mc="http://schemas.openxmlformats.org/markup-compatibility/2006" xmlns:p14="http://schemas.microsoft.com/office/powerpoint/2010/main">
    <mc:Choice Requires="p14">
      <p:transition spd="slow" p14:dur="2000" advTm="283519"/>
    </mc:Choice>
    <mc:Fallback xmlns="">
      <p:transition spd="slow" advTm="28351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1593F3E0-ECE1-D6D3-2109-5E418519377A}"/>
              </a:ext>
            </a:extLst>
          </p:cNvPr>
          <p:cNvSpPr>
            <a:spLocks noGrp="1"/>
          </p:cNvSpPr>
          <p:nvPr>
            <p:ph idx="1"/>
          </p:nvPr>
        </p:nvSpPr>
        <p:spPr/>
        <p:txBody>
          <a:bodyPr/>
          <a:lstStyle/>
          <a:p>
            <a:r>
              <a:rPr lang="en-US">
                <a:hlinkClick r:id="rId3"/>
              </a:rPr>
              <a:t>MHCC FASF 2024 Test Survey</a:t>
            </a:r>
            <a:endParaRPr lang="en-US" dirty="0"/>
          </a:p>
        </p:txBody>
      </p:sp>
      <p:sp>
        <p:nvSpPr>
          <p:cNvPr id="9" name="Title 8">
            <a:extLst>
              <a:ext uri="{FF2B5EF4-FFF2-40B4-BE49-F238E27FC236}">
                <a16:creationId xmlns:a16="http://schemas.microsoft.com/office/drawing/2014/main" id="{50DB12A8-3686-BFA4-7EEF-B11423046487}"/>
              </a:ext>
            </a:extLst>
          </p:cNvPr>
          <p:cNvSpPr>
            <a:spLocks noGrp="1"/>
          </p:cNvSpPr>
          <p:nvPr>
            <p:ph type="title"/>
          </p:nvPr>
        </p:nvSpPr>
        <p:spPr/>
        <p:txBody>
          <a:bodyPr/>
          <a:lstStyle/>
          <a:p>
            <a:r>
              <a:rPr lang="en-US" dirty="0"/>
              <a:t>Demonstration of Survey</a:t>
            </a:r>
          </a:p>
        </p:txBody>
      </p:sp>
    </p:spTree>
    <p:extLst>
      <p:ext uri="{BB962C8B-B14F-4D97-AF65-F5344CB8AC3E}">
        <p14:creationId xmlns:p14="http://schemas.microsoft.com/office/powerpoint/2010/main" val="2490175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1807A8-1087-E448-862A-0C75F69B3A63}"/>
              </a:ext>
            </a:extLst>
          </p:cNvPr>
          <p:cNvSpPr>
            <a:spLocks noGrp="1"/>
          </p:cNvSpPr>
          <p:nvPr>
            <p:ph idx="1"/>
          </p:nvPr>
        </p:nvSpPr>
        <p:spPr>
          <a:xfrm>
            <a:off x="862853" y="1665323"/>
            <a:ext cx="11024347" cy="4494026"/>
          </a:xfrm>
        </p:spPr>
        <p:txBody>
          <a:bodyPr numCol="2">
            <a:normAutofit fontScale="92500" lnSpcReduction="10000"/>
          </a:bodyPr>
          <a:lstStyle/>
          <a:p>
            <a:r>
              <a:rPr lang="en-US" sz="2400" dirty="0"/>
              <a:t>Always save your work</a:t>
            </a:r>
          </a:p>
          <a:p>
            <a:r>
              <a:rPr lang="en-US" sz="2400" dirty="0"/>
              <a:t>Read the question to make sure you are answering the question with the requested information</a:t>
            </a:r>
          </a:p>
          <a:p>
            <a:r>
              <a:rPr lang="en-US" sz="2400" dirty="0"/>
              <a:t>Review your work before submission</a:t>
            </a:r>
          </a:p>
          <a:p>
            <a:r>
              <a:rPr lang="en-US" sz="2400" dirty="0"/>
              <a:t>To make sure you have submitted your survey – the next time you try to logon you   will only have the option to print (or electronically save) your completed work</a:t>
            </a:r>
          </a:p>
          <a:p>
            <a:r>
              <a:rPr lang="en-US" sz="2400" dirty="0"/>
              <a:t>The completion of the survey is a regulatory requirement of the license you accepted</a:t>
            </a:r>
          </a:p>
          <a:p>
            <a:r>
              <a:rPr lang="en-US" sz="2400" dirty="0"/>
              <a:t>Do not hesitate to ask the question if you are unsure</a:t>
            </a:r>
          </a:p>
          <a:p>
            <a:r>
              <a:rPr lang="en-US" sz="2400" dirty="0"/>
              <a:t>If you need to make requests of other units within your agency, do so early so you have enough time to complete the survey by its due date</a:t>
            </a:r>
          </a:p>
          <a:p>
            <a:r>
              <a:rPr lang="en-US" sz="2400" dirty="0"/>
              <a:t>If the nurse manager or administrator has changed at your facility, notify me quickly</a:t>
            </a:r>
          </a:p>
          <a:p>
            <a:pPr marL="457200" lvl="1" indent="0">
              <a:buNone/>
            </a:pPr>
            <a:endParaRPr lang="en-US" sz="2600" dirty="0"/>
          </a:p>
          <a:p>
            <a:pPr lvl="2"/>
            <a:endParaRPr lang="en-US" sz="2400" dirty="0"/>
          </a:p>
          <a:p>
            <a:endParaRPr lang="en-US" dirty="0"/>
          </a:p>
        </p:txBody>
      </p:sp>
      <p:sp>
        <p:nvSpPr>
          <p:cNvPr id="3" name="Title 2">
            <a:extLst>
              <a:ext uri="{FF2B5EF4-FFF2-40B4-BE49-F238E27FC236}">
                <a16:creationId xmlns:a16="http://schemas.microsoft.com/office/drawing/2014/main" id="{305D050D-2C20-5B4E-8726-ACA279FCA259}"/>
              </a:ext>
            </a:extLst>
          </p:cNvPr>
          <p:cNvSpPr>
            <a:spLocks noGrp="1"/>
          </p:cNvSpPr>
          <p:nvPr>
            <p:ph type="title"/>
          </p:nvPr>
        </p:nvSpPr>
        <p:spPr/>
        <p:txBody>
          <a:bodyPr/>
          <a:lstStyle/>
          <a:p>
            <a:pPr algn="ctr"/>
            <a:r>
              <a:rPr lang="en-US" dirty="0"/>
              <a:t>Survey Key Tips to Remember</a:t>
            </a:r>
          </a:p>
        </p:txBody>
      </p:sp>
      <p:sp>
        <p:nvSpPr>
          <p:cNvPr id="5" name="TextBox 4">
            <a:extLst>
              <a:ext uri="{FF2B5EF4-FFF2-40B4-BE49-F238E27FC236}">
                <a16:creationId xmlns:a16="http://schemas.microsoft.com/office/drawing/2014/main" id="{927260A3-1D95-904D-B132-5BFD20D29401}"/>
              </a:ext>
            </a:extLst>
          </p:cNvPr>
          <p:cNvSpPr txBox="1">
            <a:spLocks noChangeAspect="1"/>
          </p:cNvSpPr>
          <p:nvPr/>
        </p:nvSpPr>
        <p:spPr>
          <a:xfrm>
            <a:off x="119865" y="6446554"/>
            <a:ext cx="560832" cy="276999"/>
          </a:xfrm>
          <a:prstGeom prst="rect">
            <a:avLst/>
          </a:prstGeom>
          <a:noFill/>
        </p:spPr>
        <p:txBody>
          <a:bodyPr wrap="square" rtlCol="0">
            <a:spAutoFit/>
          </a:bodyPr>
          <a:lstStyle/>
          <a:p>
            <a:pPr algn="ctr"/>
            <a:fld id="{35ED826D-D32D-664F-BEE7-C2BE0AA6EBE0}" type="slidenum">
              <a:rPr lang="en-US" sz="1200" smtClean="0">
                <a:solidFill>
                  <a:schemeClr val="bg1"/>
                </a:solidFill>
                <a:latin typeface="Source Serif Pro" panose="02040603050405020204" pitchFamily="18" charset="0"/>
                <a:ea typeface="Source Serif Pro" panose="02040603050405020204" pitchFamily="18" charset="0"/>
              </a:rPr>
              <a:pPr algn="ctr"/>
              <a:t>5</a:t>
            </a:fld>
            <a:endParaRPr lang="en-US" sz="1200" dirty="0">
              <a:solidFill>
                <a:schemeClr val="bg1"/>
              </a:solidFill>
              <a:latin typeface="Source Serif Pro" panose="02040603050405020204" pitchFamily="18" charset="0"/>
              <a:ea typeface="Source Serif Pro" panose="02040603050405020204" pitchFamily="18" charset="0"/>
            </a:endParaRPr>
          </a:p>
        </p:txBody>
      </p:sp>
    </p:spTree>
    <p:extLst>
      <p:ext uri="{BB962C8B-B14F-4D97-AF65-F5344CB8AC3E}">
        <p14:creationId xmlns:p14="http://schemas.microsoft.com/office/powerpoint/2010/main" val="4166300129"/>
      </p:ext>
    </p:extLst>
  </p:cSld>
  <p:clrMapOvr>
    <a:masterClrMapping/>
  </p:clrMapOvr>
  <mc:AlternateContent xmlns:mc="http://schemas.openxmlformats.org/markup-compatibility/2006" xmlns:p14="http://schemas.microsoft.com/office/powerpoint/2010/main">
    <mc:Choice Requires="p14">
      <p:transition spd="slow" p14:dur="2000" advTm="54699"/>
    </mc:Choice>
    <mc:Fallback xmlns="">
      <p:transition spd="slow" advTm="5469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E99F87A-EEDD-F24B-0C87-210BDAB54FDB}"/>
              </a:ext>
            </a:extLst>
          </p:cNvPr>
          <p:cNvSpPr>
            <a:spLocks noGrp="1"/>
          </p:cNvSpPr>
          <p:nvPr>
            <p:ph idx="1"/>
          </p:nvPr>
        </p:nvSpPr>
        <p:spPr/>
        <p:txBody>
          <a:bodyPr/>
          <a:lstStyle/>
          <a:p>
            <a:r>
              <a:rPr lang="en-US" sz="2400" dirty="0"/>
              <a:t>Timeline</a:t>
            </a:r>
          </a:p>
          <a:p>
            <a:pPr lvl="1"/>
            <a:r>
              <a:rPr lang="en-US" sz="2200" dirty="0"/>
              <a:t>2024 survey available on Monday August 4, 2025</a:t>
            </a:r>
          </a:p>
          <a:p>
            <a:pPr lvl="2"/>
            <a:r>
              <a:rPr lang="en-US" sz="2000" dirty="0"/>
              <a:t>Logon information will be sent electronically via email </a:t>
            </a:r>
          </a:p>
          <a:p>
            <a:pPr lvl="2"/>
            <a:r>
              <a:rPr lang="en-US" sz="2000" dirty="0"/>
              <a:t>The survey closes after 45 business days from when logon information is distributed (the survey will close on October 6, 2025)</a:t>
            </a:r>
            <a:endParaRPr lang="en-US" dirty="0"/>
          </a:p>
        </p:txBody>
      </p:sp>
      <p:sp>
        <p:nvSpPr>
          <p:cNvPr id="3" name="Title 2">
            <a:extLst>
              <a:ext uri="{FF2B5EF4-FFF2-40B4-BE49-F238E27FC236}">
                <a16:creationId xmlns:a16="http://schemas.microsoft.com/office/drawing/2014/main" id="{A4CA9C25-6135-84F8-AA30-1C42A738DCF9}"/>
              </a:ext>
            </a:extLst>
          </p:cNvPr>
          <p:cNvSpPr>
            <a:spLocks noGrp="1"/>
          </p:cNvSpPr>
          <p:nvPr>
            <p:ph type="title"/>
          </p:nvPr>
        </p:nvSpPr>
        <p:spPr/>
        <p:txBody>
          <a:bodyPr/>
          <a:lstStyle/>
          <a:p>
            <a:pPr algn="ctr"/>
            <a:r>
              <a:rPr lang="en-US" dirty="0"/>
              <a:t>Next Steps</a:t>
            </a:r>
          </a:p>
        </p:txBody>
      </p:sp>
    </p:spTree>
    <p:extLst>
      <p:ext uri="{BB962C8B-B14F-4D97-AF65-F5344CB8AC3E}">
        <p14:creationId xmlns:p14="http://schemas.microsoft.com/office/powerpoint/2010/main" val="242070759"/>
      </p:ext>
    </p:extLst>
  </p:cSld>
  <p:clrMapOvr>
    <a:masterClrMapping/>
  </p:clrMapOvr>
  <mc:AlternateContent xmlns:mc="http://schemas.openxmlformats.org/markup-compatibility/2006" xmlns:p14="http://schemas.microsoft.com/office/powerpoint/2010/main">
    <mc:Choice Requires="p14">
      <p:transition spd="slow" p14:dur="2000" advTm="40503"/>
    </mc:Choice>
    <mc:Fallback xmlns="">
      <p:transition spd="slow" advTm="40503"/>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FE7C75-1844-E7A9-D483-524B002DB337}"/>
              </a:ext>
            </a:extLst>
          </p:cNvPr>
          <p:cNvSpPr>
            <a:spLocks noGrp="1"/>
          </p:cNvSpPr>
          <p:nvPr>
            <p:ph idx="1"/>
          </p:nvPr>
        </p:nvSpPr>
        <p:spPr/>
        <p:txBody>
          <a:bodyPr/>
          <a:lstStyle/>
          <a:p>
            <a:r>
              <a:rPr lang="en-US" sz="2400" dirty="0"/>
              <a:t>MHCC’s Maryland Quality Reporting - Consumer Website</a:t>
            </a:r>
          </a:p>
          <a:p>
            <a:pPr lvl="1"/>
            <a:r>
              <a:rPr lang="en-US" sz="2400" dirty="0">
                <a:hlinkClick r:id="rId3"/>
              </a:rPr>
              <a:t>https://healthcarequality.mhcc.maryland.gov/OutpatientSurgery/ProviderResources</a:t>
            </a:r>
            <a:r>
              <a:rPr lang="en-US" sz="2400" dirty="0"/>
              <a:t> </a:t>
            </a:r>
          </a:p>
          <a:p>
            <a:r>
              <a:rPr lang="en-US" sz="2400" dirty="0"/>
              <a:t>Survey’s Instructional Technical Guide</a:t>
            </a:r>
          </a:p>
          <a:p>
            <a:endParaRPr lang="en-US" sz="2400" dirty="0"/>
          </a:p>
          <a:p>
            <a:r>
              <a:rPr lang="en-US" sz="2400" dirty="0"/>
              <a:t>Survey’s Frequently Asked Question (FAQs) </a:t>
            </a:r>
          </a:p>
          <a:p>
            <a:endParaRPr lang="en-US" sz="2400" dirty="0"/>
          </a:p>
          <a:p>
            <a:endParaRPr lang="en-US" dirty="0"/>
          </a:p>
        </p:txBody>
      </p:sp>
      <p:sp>
        <p:nvSpPr>
          <p:cNvPr id="3" name="Title 2">
            <a:extLst>
              <a:ext uri="{FF2B5EF4-FFF2-40B4-BE49-F238E27FC236}">
                <a16:creationId xmlns:a16="http://schemas.microsoft.com/office/drawing/2014/main" id="{D8509F30-71F7-520B-023D-290CF2DBF36D}"/>
              </a:ext>
            </a:extLst>
          </p:cNvPr>
          <p:cNvSpPr>
            <a:spLocks noGrp="1"/>
          </p:cNvSpPr>
          <p:nvPr>
            <p:ph type="title"/>
          </p:nvPr>
        </p:nvSpPr>
        <p:spPr/>
        <p:txBody>
          <a:bodyPr/>
          <a:lstStyle/>
          <a:p>
            <a:pPr algn="ctr"/>
            <a:r>
              <a:rPr lang="en-US" dirty="0"/>
              <a:t>Resources</a:t>
            </a:r>
          </a:p>
        </p:txBody>
      </p:sp>
    </p:spTree>
    <p:extLst>
      <p:ext uri="{BB962C8B-B14F-4D97-AF65-F5344CB8AC3E}">
        <p14:creationId xmlns:p14="http://schemas.microsoft.com/office/powerpoint/2010/main" val="428977844"/>
      </p:ext>
    </p:extLst>
  </p:cSld>
  <p:clrMapOvr>
    <a:masterClrMapping/>
  </p:clrMapOvr>
  <mc:AlternateContent xmlns:mc="http://schemas.openxmlformats.org/markup-compatibility/2006" xmlns:p14="http://schemas.microsoft.com/office/powerpoint/2010/main">
    <mc:Choice Requires="p14">
      <p:transition spd="slow" p14:dur="2000" advTm="32297"/>
    </mc:Choice>
    <mc:Fallback xmlns="">
      <p:transition spd="slow" advTm="3229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57845-4A95-ED4C-B83D-750D29F7DF5E}"/>
              </a:ext>
            </a:extLst>
          </p:cNvPr>
          <p:cNvSpPr>
            <a:spLocks noGrp="1"/>
          </p:cNvSpPr>
          <p:nvPr>
            <p:ph type="title"/>
          </p:nvPr>
        </p:nvSpPr>
        <p:spPr/>
        <p:txBody>
          <a:bodyPr/>
          <a:lstStyle/>
          <a:p>
            <a:r>
              <a:rPr lang="en-US" dirty="0"/>
              <a:t>Contact</a:t>
            </a:r>
          </a:p>
        </p:txBody>
      </p:sp>
      <p:sp>
        <p:nvSpPr>
          <p:cNvPr id="3" name="Text Placeholder 2">
            <a:extLst>
              <a:ext uri="{FF2B5EF4-FFF2-40B4-BE49-F238E27FC236}">
                <a16:creationId xmlns:a16="http://schemas.microsoft.com/office/drawing/2014/main" id="{F1EA18E7-2D7A-9042-B3AD-5B172E0874B4}"/>
              </a:ext>
            </a:extLst>
          </p:cNvPr>
          <p:cNvSpPr>
            <a:spLocks noGrp="1"/>
          </p:cNvSpPr>
          <p:nvPr>
            <p:ph type="body" sz="quarter" idx="13"/>
          </p:nvPr>
        </p:nvSpPr>
        <p:spPr>
          <a:xfrm>
            <a:off x="4804012" y="2811440"/>
            <a:ext cx="5609230" cy="2485978"/>
          </a:xfrm>
        </p:spPr>
        <p:txBody>
          <a:bodyPr>
            <a:normAutofit fontScale="92500" lnSpcReduction="20000"/>
          </a:bodyPr>
          <a:lstStyle/>
          <a:p>
            <a:pPr marL="0" indent="0">
              <a:buNone/>
            </a:pPr>
            <a:r>
              <a:rPr lang="en-US" sz="2400" dirty="0"/>
              <a:t>For questions about the survey contact: </a:t>
            </a:r>
          </a:p>
          <a:p>
            <a:pPr marL="0" indent="0" algn="ctr">
              <a:buNone/>
            </a:pPr>
            <a:r>
              <a:rPr lang="en-US" sz="2400" dirty="0"/>
              <a:t>Mariama Simmons, MPH</a:t>
            </a:r>
          </a:p>
          <a:p>
            <a:pPr marL="0" indent="0" algn="ctr">
              <a:buNone/>
            </a:pPr>
            <a:r>
              <a:rPr lang="en-US" sz="2400" dirty="0"/>
              <a:t>Chief, Outpatient Quality Reporting Initiatives</a:t>
            </a:r>
          </a:p>
          <a:p>
            <a:pPr marL="0" indent="0" algn="ctr">
              <a:buNone/>
            </a:pPr>
            <a:r>
              <a:rPr lang="en-US" sz="2400" dirty="0">
                <a:hlinkClick r:id="rId3"/>
              </a:rPr>
              <a:t>mariama.simmons@maryland.gov</a:t>
            </a:r>
            <a:endParaRPr lang="en-US" sz="2400" dirty="0"/>
          </a:p>
          <a:p>
            <a:pPr marL="0" indent="0" algn="ctr">
              <a:buNone/>
            </a:pPr>
            <a:r>
              <a:rPr lang="en-US" sz="2400" dirty="0"/>
              <a:t>(410) 764-3377 (office)</a:t>
            </a:r>
          </a:p>
          <a:p>
            <a:pPr marL="0" indent="0" algn="ctr">
              <a:buNone/>
            </a:pPr>
            <a:r>
              <a:rPr lang="en-US" sz="2400" dirty="0"/>
              <a:t>(919) 244 -2943 (cell)</a:t>
            </a:r>
          </a:p>
          <a:p>
            <a:endParaRPr lang="en-US" dirty="0"/>
          </a:p>
        </p:txBody>
      </p:sp>
      <p:sp>
        <p:nvSpPr>
          <p:cNvPr id="5" name="TextBox 4">
            <a:extLst>
              <a:ext uri="{FF2B5EF4-FFF2-40B4-BE49-F238E27FC236}">
                <a16:creationId xmlns:a16="http://schemas.microsoft.com/office/drawing/2014/main" id="{89549E04-42EF-B24C-86D2-7BFC9FF9E26D}"/>
              </a:ext>
            </a:extLst>
          </p:cNvPr>
          <p:cNvSpPr txBox="1"/>
          <p:nvPr/>
        </p:nvSpPr>
        <p:spPr>
          <a:xfrm>
            <a:off x="119865" y="6446554"/>
            <a:ext cx="560832"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35ED826D-D32D-664F-BEE7-C2BE0AA6EBE0}" type="slidenum">
              <a:rPr kumimoji="0" lang="en-US" sz="1200" b="0" i="0" u="none" strike="noStrike" kern="1200" cap="none" spc="0" normalizeH="0" baseline="0" noProof="0" smtClean="0">
                <a:ln>
                  <a:noFill/>
                </a:ln>
                <a:solidFill>
                  <a:srgbClr val="FFFFFF"/>
                </a:solidFill>
                <a:effectLst/>
                <a:uLnTx/>
                <a:uFillTx/>
                <a:latin typeface="Source Serif Pro" panose="02040603050405020204" pitchFamily="18" charset="0"/>
                <a:ea typeface="Source Serif Pro" panose="02040603050405020204" pitchFamily="18" charset="0"/>
                <a:cs typeface="+mn-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srgbClr val="FFFFFF"/>
              </a:solidFill>
              <a:effectLst/>
              <a:uLnTx/>
              <a:uFillTx/>
              <a:latin typeface="Source Serif Pro" panose="02040603050405020204" pitchFamily="18" charset="0"/>
              <a:ea typeface="Source Serif Pro" panose="02040603050405020204" pitchFamily="18" charset="0"/>
              <a:cs typeface="+mn-cs"/>
            </a:endParaRPr>
          </a:p>
        </p:txBody>
      </p:sp>
    </p:spTree>
    <p:extLst>
      <p:ext uri="{BB962C8B-B14F-4D97-AF65-F5344CB8AC3E}">
        <p14:creationId xmlns:p14="http://schemas.microsoft.com/office/powerpoint/2010/main" val="1909103377"/>
      </p:ext>
    </p:extLst>
  </p:cSld>
  <p:clrMapOvr>
    <a:masterClrMapping/>
  </p:clrMapOvr>
  <mc:AlternateContent xmlns:mc="http://schemas.openxmlformats.org/markup-compatibility/2006" xmlns:p14="http://schemas.microsoft.com/office/powerpoint/2010/main">
    <mc:Choice Requires="p14">
      <p:transition spd="slow" p14:dur="2000" advTm="42772"/>
    </mc:Choice>
    <mc:Fallback xmlns="">
      <p:transition spd="slow" advTm="42772"/>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MHCC">
      <a:dk1>
        <a:srgbClr val="000000"/>
      </a:dk1>
      <a:lt1>
        <a:srgbClr val="FFFFFF"/>
      </a:lt1>
      <a:dk2>
        <a:srgbClr val="122A4D"/>
      </a:dk2>
      <a:lt2>
        <a:srgbClr val="EBEBEB"/>
      </a:lt2>
      <a:accent1>
        <a:srgbClr val="FECB14"/>
      </a:accent1>
      <a:accent2>
        <a:srgbClr val="D54459"/>
      </a:accent2>
      <a:accent3>
        <a:srgbClr val="FECB14"/>
      </a:accent3>
      <a:accent4>
        <a:srgbClr val="122A4D"/>
      </a:accent4>
      <a:accent5>
        <a:srgbClr val="122A4D"/>
      </a:accent5>
      <a:accent6>
        <a:srgbClr val="D54459"/>
      </a:accent6>
      <a:hlink>
        <a:srgbClr val="D54459"/>
      </a:hlink>
      <a:folHlink>
        <a:srgbClr val="D54459"/>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txDef>
      <a:spPr>
        <a:noFill/>
      </a:spPr>
      <a:bodyPr wrap="square" rtlCol="0">
        <a:spAutoFit/>
      </a:bodyPr>
      <a:lstStyle>
        <a:defPPr algn="ctr">
          <a:defRPr sz="1200" smtClean="0">
            <a:solidFill>
              <a:schemeClr val="bg1"/>
            </a:solidFill>
            <a:latin typeface="Source Serif Pro" panose="02040603050405020204" pitchFamily="18" charset="0"/>
            <a:ea typeface="Source Serif Pro" panose="02040603050405020204" pitchFamily="18" charset="0"/>
          </a:defRPr>
        </a:defPPr>
      </a:lstStyle>
    </a:txDef>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2122</TotalTime>
  <Words>2251</Words>
  <Application>Microsoft Office PowerPoint</Application>
  <PresentationFormat>Widescreen</PresentationFormat>
  <Paragraphs>102</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Century Gothic</vt:lpstr>
      <vt:lpstr>Source Sans Pro</vt:lpstr>
      <vt:lpstr>Source Serif Pro</vt:lpstr>
      <vt:lpstr>Wingdings 3</vt:lpstr>
      <vt:lpstr>Ion Boardroom</vt:lpstr>
      <vt:lpstr>2024 Freestanding Ambulatory Surgical Facility (FASF) Survey Refresher Presentation</vt:lpstr>
      <vt:lpstr>Overview</vt:lpstr>
      <vt:lpstr>2024 Survey Updates</vt:lpstr>
      <vt:lpstr>Demonstration of Survey</vt:lpstr>
      <vt:lpstr>Survey Key Tips to Remember</vt:lpstr>
      <vt:lpstr>Next Steps</vt:lpstr>
      <vt:lpstr>Resources</vt:lpstr>
      <vt:lpstr>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Marzia Motta</dc:creator>
  <cp:lastModifiedBy>Mariama Simmons</cp:lastModifiedBy>
  <cp:revision>41</cp:revision>
  <dcterms:created xsi:type="dcterms:W3CDTF">2021-05-18T13:44:03Z</dcterms:created>
  <dcterms:modified xsi:type="dcterms:W3CDTF">2025-08-05T16:24:03Z</dcterms:modified>
</cp:coreProperties>
</file>