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2" r:id="rId4"/>
    <p:sldId id="265" r:id="rId5"/>
    <p:sldId id="266" r:id="rId6"/>
    <p:sldId id="267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4459"/>
    <a:srgbClr val="132A4E"/>
    <a:srgbClr val="FFCD18"/>
    <a:srgbClr val="557AB3"/>
    <a:srgbClr val="122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83051" autoAdjust="0"/>
  </p:normalViewPr>
  <p:slideViewPr>
    <p:cSldViewPr snapToGrid="0" snapToObjects="1">
      <p:cViewPr varScale="1">
        <p:scale>
          <a:sx n="92" d="100"/>
          <a:sy n="92" d="100"/>
        </p:scale>
        <p:origin x="1836" y="9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D734E-9698-B943-9D3F-7F40DC3C236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C6562-D4D0-4742-8BF9-46DEE901D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1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5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7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7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5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6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7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3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148476-4621-D748-A410-E49F0B9ECFE6}"/>
              </a:ext>
            </a:extLst>
          </p:cNvPr>
          <p:cNvSpPr/>
          <p:nvPr userDrawn="1"/>
        </p:nvSpPr>
        <p:spPr>
          <a:xfrm>
            <a:off x="294640" y="274320"/>
            <a:ext cx="11633200" cy="6278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DD7CB-710E-C94D-B410-D962731EBA05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7F5E51C-6CE7-FA43-A32A-B2653A26B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81A6DA2-D32B-AF40-A826-C62007773CF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43585" y="2885261"/>
            <a:ext cx="4901842" cy="1607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8D900-EBA8-2647-974D-70E387B05D05}"/>
              </a:ext>
            </a:extLst>
          </p:cNvPr>
          <p:cNvSpPr/>
          <p:nvPr userDrawn="1"/>
        </p:nvSpPr>
        <p:spPr>
          <a:xfrm>
            <a:off x="-1" y="0"/>
            <a:ext cx="9481931" cy="2365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BE84B5-1C14-5547-A099-2DB926383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0282" y="3250096"/>
            <a:ext cx="4902200" cy="213677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953DC4-3AC7-FB47-9D02-87213A2C6129}"/>
              </a:ext>
            </a:extLst>
          </p:cNvPr>
          <p:cNvCxnSpPr>
            <a:cxnSpLocks/>
          </p:cNvCxnSpPr>
          <p:nvPr userDrawn="1"/>
        </p:nvCxnSpPr>
        <p:spPr>
          <a:xfrm>
            <a:off x="5919578" y="3250096"/>
            <a:ext cx="0" cy="2276061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3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511" y="1987431"/>
            <a:ext cx="309954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777510" y="2563693"/>
            <a:ext cx="3099545" cy="28472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26071" y="1987429"/>
            <a:ext cx="309954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26071" y="2563692"/>
            <a:ext cx="3099543" cy="28472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2552" y="1987430"/>
            <a:ext cx="3156067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02758" y="2563691"/>
            <a:ext cx="3155873" cy="28472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072755" y="191848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605777" y="1953562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4E4399FE-038B-6A45-A4F5-D8A712BD6A1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67782" y="604985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C0C8BD-B591-A74A-8012-911474557A10}"/>
              </a:ext>
            </a:extLst>
          </p:cNvPr>
          <p:cNvSpPr/>
          <p:nvPr userDrawn="1"/>
        </p:nvSpPr>
        <p:spPr>
          <a:xfrm>
            <a:off x="10614991" y="-1"/>
            <a:ext cx="1577009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148476-4621-D748-A410-E49F0B9ECFE6}"/>
              </a:ext>
            </a:extLst>
          </p:cNvPr>
          <p:cNvSpPr/>
          <p:nvPr userDrawn="1"/>
        </p:nvSpPr>
        <p:spPr>
          <a:xfrm>
            <a:off x="5267738" y="274320"/>
            <a:ext cx="6660101" cy="6278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1531" y="1794933"/>
            <a:ext cx="4671391" cy="2677648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81531" y="4892770"/>
            <a:ext cx="4671391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7E51E8-BF33-504B-9EA2-B4170C0FB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835" y="829733"/>
            <a:ext cx="3251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854" y="1984637"/>
            <a:ext cx="10466292" cy="34163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D8227F6-3954-AB41-A8FE-86C8CB0B4CB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62854" y="698651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5A13F-EAD7-C741-9620-9CD270130B4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55F0E-3816-3644-886C-63636642D11A}"/>
              </a:ext>
            </a:extLst>
          </p:cNvPr>
          <p:cNvSpPr/>
          <p:nvPr userDrawn="1"/>
        </p:nvSpPr>
        <p:spPr>
          <a:xfrm>
            <a:off x="-56368" y="-536713"/>
            <a:ext cx="1828800" cy="7645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93548-F186-274B-A460-A190BBC09677}"/>
              </a:ext>
            </a:extLst>
          </p:cNvPr>
          <p:cNvSpPr/>
          <p:nvPr userDrawn="1"/>
        </p:nvSpPr>
        <p:spPr>
          <a:xfrm>
            <a:off x="561110" y="457200"/>
            <a:ext cx="5758410" cy="5801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</p:spPr>
        <p:txBody>
          <a:bodyPr anchor="ctr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6B20C-59E5-C642-B6C0-FE8555563608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B87FA3-4F1F-6147-B0BE-F704C6E43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2FEC6C-D04E-B249-8135-A6F1F45D5CA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3D39B3-9AC8-7347-872E-70BD1FB998BD}"/>
              </a:ext>
            </a:extLst>
          </p:cNvPr>
          <p:cNvSpPr/>
          <p:nvPr userDrawn="1"/>
        </p:nvSpPr>
        <p:spPr>
          <a:xfrm>
            <a:off x="9839739" y="-1"/>
            <a:ext cx="2352261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93548-F186-274B-A460-A190BBC09677}"/>
              </a:ext>
            </a:extLst>
          </p:cNvPr>
          <p:cNvSpPr/>
          <p:nvPr userDrawn="1"/>
        </p:nvSpPr>
        <p:spPr>
          <a:xfrm>
            <a:off x="6096000" y="284480"/>
            <a:ext cx="5758410" cy="6268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</p:spPr>
        <p:txBody>
          <a:bodyPr anchor="ctr"/>
          <a:lstStyle>
            <a:lvl1pPr algn="l">
              <a:defRPr sz="4000" b="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6D359-8721-664E-89CB-C2E6C01AE80A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B4CBE6-ABEB-D642-800D-824DEB61A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768932-1202-BB40-A868-CB18300577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tx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7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10" y="596154"/>
            <a:ext cx="8761413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69" y="2004060"/>
            <a:ext cx="5189331" cy="3416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8160" y="2004060"/>
            <a:ext cx="5053760" cy="341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10" y="596154"/>
            <a:ext cx="8761413" cy="7069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110" y="2004060"/>
            <a:ext cx="562209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109" y="2580322"/>
            <a:ext cx="5622091" cy="28400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14868" y="2004060"/>
            <a:ext cx="5622092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14868" y="2580322"/>
            <a:ext cx="5622092" cy="28400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400"/>
            </a:lvl3pPr>
            <a:lvl4pPr>
              <a:buClr>
                <a:schemeClr val="tx2"/>
              </a:buClr>
              <a:defRPr sz="1200"/>
            </a:lvl4pPr>
            <a:lvl5pPr>
              <a:buClr>
                <a:schemeClr val="tx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81A6DA2-D32B-AF40-A826-C62007773CF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62854" y="698651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81A6DA2-D32B-AF40-A826-C62007773CF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156559" y="1553415"/>
            <a:ext cx="4901842" cy="1607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8D900-EBA8-2647-974D-70E387B05D05}"/>
              </a:ext>
            </a:extLst>
          </p:cNvPr>
          <p:cNvSpPr/>
          <p:nvPr userDrawn="1"/>
        </p:nvSpPr>
        <p:spPr>
          <a:xfrm>
            <a:off x="0" y="0"/>
            <a:ext cx="41744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BE84B5-1C14-5547-A099-2DB926383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6200" y="3429000"/>
            <a:ext cx="4902200" cy="213677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287D8-2843-794E-9BE1-460BE09878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4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61110" y="59615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110" y="1868765"/>
            <a:ext cx="1062962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B70CFF-8E02-BB43-8409-5053E992A693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6BABD-36A1-834B-B7CA-941C6274AA8A}"/>
              </a:ext>
            </a:extLst>
          </p:cNvPr>
          <p:cNvSpPr txBox="1"/>
          <p:nvPr userDrawn="1"/>
        </p:nvSpPr>
        <p:spPr>
          <a:xfrm>
            <a:off x="7583408" y="6453481"/>
            <a:ext cx="3859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© Maryland Health Care Commission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A7C88-A462-764C-A9DD-998D080BCEE2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2508971-D8D9-C34B-99DA-0904B46582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45FCC-83C9-5045-9A99-0B4B21C052C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73" r:id="rId4"/>
    <p:sldLayoutId id="2147483674" r:id="rId5"/>
    <p:sldLayoutId id="2147483652" r:id="rId6"/>
    <p:sldLayoutId id="2147483653" r:id="rId7"/>
    <p:sldLayoutId id="2147483654" r:id="rId8"/>
    <p:sldLayoutId id="2147483676" r:id="rId9"/>
    <p:sldLayoutId id="2147483677" r:id="rId10"/>
    <p:sldLayoutId id="214748366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2"/>
          </a:solidFill>
          <a:latin typeface="Source Serif Pro" panose="02040603050405020204" pitchFamily="18" charset="0"/>
          <a:ea typeface="Source Serif Pro" panose="02040603050405020204" pitchFamily="18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hyperlink" Target="https://healthcarequality.mhcc.maryland.gov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s://healthcarequality.mhcc.maryland.gov/OutpatientSurgery/ProviderResources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hyperlink" Target="mailto:mariama.gondo1@maryland.gov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C167-5C49-3A45-9546-5C79D0901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9882090" cy="2677648"/>
          </a:xfrm>
        </p:spPr>
        <p:txBody>
          <a:bodyPr/>
          <a:lstStyle/>
          <a:p>
            <a:r>
              <a:rPr lang="en-US" sz="4400" dirty="0"/>
              <a:t>2022 Freestanding Ambulatory Surgical Facility (FASF) Survey Refresher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14365-47A0-BD47-9759-10156B74D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Maryland Health Care Commission</a:t>
            </a:r>
          </a:p>
          <a:p>
            <a:r>
              <a:rPr lang="en-US" dirty="0"/>
              <a:t>July 20, 2023</a:t>
            </a:r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3393BA13-AD3C-E96F-EE68-E6113328B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67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9"/>
    </mc:Choice>
    <mc:Fallback xmlns="">
      <p:transition spd="slow" advTm="2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Commission’s authority to collect data</a:t>
            </a:r>
          </a:p>
          <a:p>
            <a:pPr lvl="1"/>
            <a:r>
              <a:rPr lang="en-US" sz="2400" dirty="0"/>
              <a:t>COMAR 10.24.04</a:t>
            </a:r>
          </a:p>
          <a:p>
            <a:pPr lvl="1"/>
            <a:endParaRPr lang="en-US" sz="2400" dirty="0"/>
          </a:p>
          <a:p>
            <a:r>
              <a:rPr lang="en-US" sz="2400" dirty="0"/>
              <a:t>How the data is used</a:t>
            </a:r>
          </a:p>
          <a:p>
            <a:pPr lvl="1"/>
            <a:r>
              <a:rPr lang="en-US" sz="2400" dirty="0"/>
              <a:t>Planning for Certificate of Need (CON)</a:t>
            </a:r>
          </a:p>
          <a:p>
            <a:pPr lvl="1"/>
            <a:r>
              <a:rPr lang="en-US" sz="2400" dirty="0"/>
              <a:t>Quality Reporting Consumer Website</a:t>
            </a:r>
          </a:p>
          <a:p>
            <a:pPr lvl="2"/>
            <a:r>
              <a:rPr lang="en-US" sz="2400" dirty="0">
                <a:hlinkClick r:id="rId5"/>
              </a:rPr>
              <a:t>https://healthcarequality.mhcc.maryland.gov/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2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8F089C6-0B22-78D5-7B55-B7D0D8820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75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4"/>
    </mc:Choice>
    <mc:Fallback xmlns="">
      <p:transition spd="slow" advTm="6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0594F4-C3F4-504B-B519-861AB7B3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621" y="1528825"/>
            <a:ext cx="3141878" cy="576262"/>
          </a:xfrm>
        </p:spPr>
        <p:txBody>
          <a:bodyPr/>
          <a:lstStyle/>
          <a:p>
            <a:pPr algn="ctr"/>
            <a:r>
              <a:rPr lang="en-US" dirty="0"/>
              <a:t>The Familiar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75A00-D9EE-C84E-853B-080B24DDE9B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87621" y="2105087"/>
            <a:ext cx="3089434" cy="33058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survey is set with pre-populated data from your previous submission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survey application has software checks which ensure the appropriate information is provided and required fields are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 can complete the survey at your pace by moving from section to section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28981-D0C1-D54F-912D-EC44B35A6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0616" y="1476114"/>
            <a:ext cx="3147009" cy="576262"/>
          </a:xfrm>
        </p:spPr>
        <p:txBody>
          <a:bodyPr/>
          <a:lstStyle/>
          <a:p>
            <a:pPr algn="ctr"/>
            <a:r>
              <a:rPr lang="en-US" dirty="0"/>
              <a:t>The New as of 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221E1-FCB2-F14F-9007-882BA08F04C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26071" y="2225372"/>
            <a:ext cx="3099543" cy="31856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reset your password without the administrator’s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upload a pre-filled Excel file to submit data for the CPT and ZIP code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make updates to entered data on the CPT and ZIP code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9529CA-B875-C443-800B-5971B7A1A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596154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2022 Survey Updates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D5A20-5084-CE42-82F0-C8E226B3758F}"/>
              </a:ext>
            </a:extLst>
          </p:cNvPr>
          <p:cNvSpPr txBox="1"/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3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DD45E5-73C5-C72C-6B8A-08B8CDDFB17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02758" y="2563691"/>
            <a:ext cx="3155873" cy="106661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400" dirty="0">
                <a:solidFill>
                  <a:srgbClr val="D64459"/>
                </a:solidFill>
                <a:latin typeface="Arial" panose="020B0604020202020204" pitchFamily="34" charset="0"/>
              </a:rPr>
              <a:t>W</a:t>
            </a:r>
            <a:r>
              <a:rPr lang="en-US" sz="2400" b="0" i="0" dirty="0">
                <a:solidFill>
                  <a:srgbClr val="D64459"/>
                </a:solidFill>
                <a:effectLst/>
                <a:latin typeface="Arial" panose="020B0604020202020204" pitchFamily="34" charset="0"/>
              </a:rPr>
              <a:t>e're continuously looking for ways to improve the survey. Please email us with your feedback or suggestions</a:t>
            </a:r>
            <a:endParaRPr lang="en-US" sz="1800" dirty="0">
              <a:solidFill>
                <a:srgbClr val="D64459"/>
              </a:solidFill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39C74E1E-8F4E-611A-0AF4-38313B403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89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15"/>
    </mc:Choice>
    <mc:Fallback xmlns="">
      <p:transition spd="slow" advTm="26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r>
              <a:rPr lang="en-US" sz="2400" dirty="0"/>
              <a:t>Always save your work</a:t>
            </a:r>
          </a:p>
          <a:p>
            <a:r>
              <a:rPr lang="en-US" sz="2400" dirty="0"/>
              <a:t>Read the question to make sure you are answering the question with the requested information</a:t>
            </a:r>
          </a:p>
          <a:p>
            <a:r>
              <a:rPr lang="en-US" sz="2400" dirty="0"/>
              <a:t>Review your work before submission</a:t>
            </a:r>
          </a:p>
          <a:p>
            <a:r>
              <a:rPr lang="en-US" sz="2400" dirty="0"/>
              <a:t>Make sure you have submitted your survey – the next time you try to logon you will only have the option to print (or electronically save) your completed work</a:t>
            </a:r>
          </a:p>
          <a:p>
            <a:r>
              <a:rPr lang="en-US" sz="2400" dirty="0"/>
              <a:t>Do not hesitate to ask the question if you are unsure</a:t>
            </a:r>
          </a:p>
          <a:p>
            <a:r>
              <a:rPr lang="en-US" sz="2400" dirty="0"/>
              <a:t>If you need to make requests of other units within your agency, factor in the time to do so and to complete the survey on time</a:t>
            </a:r>
          </a:p>
          <a:p>
            <a:r>
              <a:rPr lang="en-US" sz="2400" dirty="0"/>
              <a:t>If the nurse manager or administrator has changed at your facility, notify me quickly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Survey Key Tips to Remember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4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4D5654DF-22A8-369C-41F6-8A032F386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29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72"/>
    </mc:Choice>
    <mc:Fallback xmlns="">
      <p:transition spd="slow" advTm="5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Timeline</a:t>
            </a:r>
          </a:p>
          <a:p>
            <a:pPr lvl="1"/>
            <a:r>
              <a:rPr lang="en-US" sz="2200" dirty="0"/>
              <a:t>2022 survey available on July 31, 2023</a:t>
            </a:r>
          </a:p>
          <a:p>
            <a:pPr lvl="2"/>
            <a:r>
              <a:rPr lang="en-US" sz="2000" dirty="0"/>
              <a:t>Logon information will be sent electronically via email (July 31, 2023)</a:t>
            </a:r>
          </a:p>
          <a:p>
            <a:pPr lvl="2"/>
            <a:r>
              <a:rPr lang="en-US" sz="2000" dirty="0"/>
              <a:t>The survey closes in 45 days (October 2, 2023)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5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3DD7171-E784-5A96-CC4C-BC3E87939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88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4"/>
    </mc:Choice>
    <mc:Fallback xmlns="">
      <p:transition spd="slow" advTm="3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MHCC’s Maryland Quality Reporting - Consumer Website</a:t>
            </a:r>
          </a:p>
          <a:p>
            <a:pPr lvl="1"/>
            <a:r>
              <a:rPr lang="en-US" sz="2400" dirty="0">
                <a:hlinkClick r:id="rId5"/>
              </a:rPr>
              <a:t>https://healthcarequality.mhcc.maryland.gov/OutpatientSurgery/ProviderResources</a:t>
            </a:r>
            <a:r>
              <a:rPr lang="en-US" sz="2400" dirty="0"/>
              <a:t> </a:t>
            </a:r>
          </a:p>
          <a:p>
            <a:r>
              <a:rPr lang="en-US" sz="2400" dirty="0"/>
              <a:t>Survey’s Instructional Technical Guide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6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BDE4841-9E59-C6D7-52F4-7F5C001F7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95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3"/>
    </mc:Choice>
    <mc:Fallback xmlns="">
      <p:transition spd="slow" advTm="3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845-4A95-ED4C-B83D-750D29F7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18E7-2D7A-9042-B3AD-5B172E0874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012" y="2811440"/>
            <a:ext cx="5609230" cy="24859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For questions about the survey contact: </a:t>
            </a:r>
          </a:p>
          <a:p>
            <a:pPr marL="0" indent="0" algn="ctr">
              <a:buNone/>
            </a:pPr>
            <a:r>
              <a:rPr lang="en-US" sz="2400" dirty="0"/>
              <a:t>Mariama (Gondo) Simmons, MPH</a:t>
            </a:r>
          </a:p>
          <a:p>
            <a:pPr marL="0" indent="0" algn="ctr">
              <a:buNone/>
            </a:pPr>
            <a:r>
              <a:rPr lang="en-US" sz="2400" dirty="0"/>
              <a:t>Chief, Outpatient Quality Reporting Initiatives</a:t>
            </a:r>
          </a:p>
          <a:p>
            <a:pPr marL="0" indent="0" algn="ctr">
              <a:buNone/>
            </a:pPr>
            <a:r>
              <a:rPr lang="en-US" sz="2400" dirty="0">
                <a:hlinkClick r:id="rId5"/>
              </a:rPr>
              <a:t>mariama.simmons@maryland.gov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(410) 764-3377 (office)</a:t>
            </a:r>
          </a:p>
          <a:p>
            <a:pPr marL="0" indent="0" algn="ctr">
              <a:buNone/>
            </a:pPr>
            <a:r>
              <a:rPr lang="en-US" sz="2400" dirty="0"/>
              <a:t>(919) 244 -2943 (cell)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49E04-42EF-B24C-86D2-7BFC9FF9E26D}"/>
              </a:ext>
            </a:extLst>
          </p:cNvPr>
          <p:cNvSpPr txBox="1"/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7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142B735-C9A6-D5AD-A98E-81B8ED72C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1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9"/>
    </mc:Choice>
    <mc:Fallback xmlns="">
      <p:transition spd="slow" advTm="4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MHCC">
      <a:dk1>
        <a:srgbClr val="000000"/>
      </a:dk1>
      <a:lt1>
        <a:srgbClr val="FFFFFF"/>
      </a:lt1>
      <a:dk2>
        <a:srgbClr val="122A4D"/>
      </a:dk2>
      <a:lt2>
        <a:srgbClr val="EBEBEB"/>
      </a:lt2>
      <a:accent1>
        <a:srgbClr val="FECB14"/>
      </a:accent1>
      <a:accent2>
        <a:srgbClr val="D54459"/>
      </a:accent2>
      <a:accent3>
        <a:srgbClr val="FECB14"/>
      </a:accent3>
      <a:accent4>
        <a:srgbClr val="122A4D"/>
      </a:accent4>
      <a:accent5>
        <a:srgbClr val="122A4D"/>
      </a:accent5>
      <a:accent6>
        <a:srgbClr val="D54459"/>
      </a:accent6>
      <a:hlink>
        <a:srgbClr val="D54459"/>
      </a:hlink>
      <a:folHlink>
        <a:srgbClr val="D54459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200" smtClean="0">
            <a:solidFill>
              <a:schemeClr val="bg1"/>
            </a:solidFill>
            <a:latin typeface="Source Serif Pro" panose="02040603050405020204" pitchFamily="18" charset="0"/>
            <a:ea typeface="Source Serif Pro" panose="0204060305040502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3823</TotalTime>
  <Words>397</Words>
  <Application>Microsoft Office PowerPoint</Application>
  <PresentationFormat>Widescreen</PresentationFormat>
  <Paragraphs>58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Source Sans Pro</vt:lpstr>
      <vt:lpstr>Source Serif Pro</vt:lpstr>
      <vt:lpstr>Wingdings 3</vt:lpstr>
      <vt:lpstr>Ion Boardroom</vt:lpstr>
      <vt:lpstr>2022 Freestanding Ambulatory Surgical Facility (FASF) Survey Refresher Presentation</vt:lpstr>
      <vt:lpstr>Overview</vt:lpstr>
      <vt:lpstr>2022 Survey Updates</vt:lpstr>
      <vt:lpstr>Survey Key Tips to Remember</vt:lpstr>
      <vt:lpstr>Next Steps</vt:lpstr>
      <vt:lpstr>Resources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Marzia Motta</dc:creator>
  <cp:lastModifiedBy>Mariama Simmons</cp:lastModifiedBy>
  <cp:revision>53</cp:revision>
  <dcterms:created xsi:type="dcterms:W3CDTF">2021-05-18T13:44:03Z</dcterms:created>
  <dcterms:modified xsi:type="dcterms:W3CDTF">2023-07-23T22:17:42Z</dcterms:modified>
</cp:coreProperties>
</file>